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5143500" cx="9144000"/>
  <p:notesSz cx="6858000" cy="9144000"/>
  <p:embeddedFontLst>
    <p:embeddedFont>
      <p:font typeface="Exo 2 Light"/>
      <p:regular r:id="rId24"/>
      <p:bold r:id="rId25"/>
      <p:italic r:id="rId26"/>
      <p:boldItalic r:id="rId27"/>
    </p:embeddedFont>
    <p:embeddedFont>
      <p:font typeface="Roboto"/>
      <p:regular r:id="rId28"/>
      <p:bold r:id="rId29"/>
      <p:italic r:id="rId30"/>
      <p:boldItalic r:id="rId31"/>
    </p:embeddedFont>
    <p:embeddedFont>
      <p:font typeface="Fira Sans Extra Condensed Medium"/>
      <p:regular r:id="rId32"/>
      <p:bold r:id="rId33"/>
      <p:italic r:id="rId34"/>
      <p:boldItalic r:id="rId35"/>
    </p:embeddedFont>
    <p:embeddedFont>
      <p:font typeface="Roboto Condensed"/>
      <p:regular r:id="rId36"/>
      <p:bold r:id="rId37"/>
      <p:italic r:id="rId38"/>
      <p:boldItalic r:id="rId39"/>
    </p:embeddedFont>
    <p:embeddedFont>
      <p:font typeface="Roboto Condensed Light"/>
      <p:regular r:id="rId40"/>
      <p:bold r:id="rId41"/>
      <p:italic r:id="rId42"/>
      <p:boldItalic r:id="rId43"/>
    </p:embeddedFont>
    <p:embeddedFont>
      <p:font typeface="Exo 2"/>
      <p:regular r:id="rId44"/>
      <p:bold r:id="rId45"/>
      <p:italic r:id="rId46"/>
      <p:boldItalic r:id="rId47"/>
    </p:embeddedFont>
    <p:embeddedFont>
      <p:font typeface="Merriweather"/>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CondensedLight-regular.fntdata"/><Relationship Id="rId42" Type="http://schemas.openxmlformats.org/officeDocument/2006/relationships/font" Target="fonts/RobotoCondensedLight-italic.fntdata"/><Relationship Id="rId41" Type="http://schemas.openxmlformats.org/officeDocument/2006/relationships/font" Target="fonts/RobotoCondensedLight-bold.fntdata"/><Relationship Id="rId44" Type="http://schemas.openxmlformats.org/officeDocument/2006/relationships/font" Target="fonts/Exo2-regular.fntdata"/><Relationship Id="rId43" Type="http://schemas.openxmlformats.org/officeDocument/2006/relationships/font" Target="fonts/RobotoCondensedLight-boldItalic.fntdata"/><Relationship Id="rId46" Type="http://schemas.openxmlformats.org/officeDocument/2006/relationships/font" Target="fonts/Exo2-italic.fntdata"/><Relationship Id="rId45" Type="http://schemas.openxmlformats.org/officeDocument/2006/relationships/font" Target="fonts/Exo2-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Merriweather-regular.fntdata"/><Relationship Id="rId47" Type="http://schemas.openxmlformats.org/officeDocument/2006/relationships/font" Target="fonts/Exo2-boldItalic.fntdata"/><Relationship Id="rId49" Type="http://schemas.openxmlformats.org/officeDocument/2006/relationships/font" Target="fonts/Merriweather-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boldItalic.fntdata"/><Relationship Id="rId30" Type="http://schemas.openxmlformats.org/officeDocument/2006/relationships/font" Target="fonts/Roboto-italic.fntdata"/><Relationship Id="rId33" Type="http://schemas.openxmlformats.org/officeDocument/2006/relationships/font" Target="fonts/FiraSansExtraCondensedMedium-bold.fntdata"/><Relationship Id="rId32" Type="http://schemas.openxmlformats.org/officeDocument/2006/relationships/font" Target="fonts/FiraSansExtraCondensedMedium-regular.fntdata"/><Relationship Id="rId35" Type="http://schemas.openxmlformats.org/officeDocument/2006/relationships/font" Target="fonts/FiraSansExtraCondensedMedium-boldItalic.fntdata"/><Relationship Id="rId34" Type="http://schemas.openxmlformats.org/officeDocument/2006/relationships/font" Target="fonts/FiraSansExtraCondensedMedium-italic.fntdata"/><Relationship Id="rId37" Type="http://schemas.openxmlformats.org/officeDocument/2006/relationships/font" Target="fonts/RobotoCondensed-bold.fntdata"/><Relationship Id="rId36" Type="http://schemas.openxmlformats.org/officeDocument/2006/relationships/font" Target="fonts/RobotoCondensed-regular.fntdata"/><Relationship Id="rId39" Type="http://schemas.openxmlformats.org/officeDocument/2006/relationships/font" Target="fonts/RobotoCondensed-boldItalic.fntdata"/><Relationship Id="rId38" Type="http://schemas.openxmlformats.org/officeDocument/2006/relationships/font" Target="fonts/RobotoCondense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Exo2Light-regular.fntdata"/><Relationship Id="rId23" Type="http://schemas.openxmlformats.org/officeDocument/2006/relationships/slide" Target="slides/slide19.xml"/><Relationship Id="rId26" Type="http://schemas.openxmlformats.org/officeDocument/2006/relationships/font" Target="fonts/Exo2Light-italic.fntdata"/><Relationship Id="rId25" Type="http://schemas.openxmlformats.org/officeDocument/2006/relationships/font" Target="fonts/Exo2Light-bold.fntdata"/><Relationship Id="rId28" Type="http://schemas.openxmlformats.org/officeDocument/2006/relationships/font" Target="fonts/Roboto-regular.fntdata"/><Relationship Id="rId27" Type="http://schemas.openxmlformats.org/officeDocument/2006/relationships/font" Target="fonts/Exo2Light-boldItalic.fntdata"/><Relationship Id="rId29" Type="http://schemas.openxmlformats.org/officeDocument/2006/relationships/font" Target="fonts/Roboto-bold.fntdata"/><Relationship Id="rId51" Type="http://schemas.openxmlformats.org/officeDocument/2006/relationships/font" Target="fonts/Merriweather-boldItalic.fntdata"/><Relationship Id="rId50" Type="http://schemas.openxmlformats.org/officeDocument/2006/relationships/font" Target="fonts/Merriweather-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5d8d90c1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5d8d90c1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1" marL="914400" rtl="0" algn="l">
              <a:lnSpc>
                <a:spcPct val="115000"/>
              </a:lnSpc>
              <a:spcBef>
                <a:spcPts val="0"/>
              </a:spcBef>
              <a:spcAft>
                <a:spcPts val="0"/>
              </a:spcAft>
              <a:buClr>
                <a:schemeClr val="dk1"/>
              </a:buClr>
              <a:buSzPts val="1200"/>
              <a:buFont typeface="Roboto Condensed Light"/>
              <a:buChar char="○"/>
            </a:pPr>
            <a:r>
              <a:rPr lang="en" sz="1200">
                <a:solidFill>
                  <a:schemeClr val="dk1"/>
                </a:solidFill>
                <a:latin typeface="Roboto Condensed Light"/>
                <a:ea typeface="Roboto Condensed Light"/>
                <a:cs typeface="Roboto Condensed Light"/>
                <a:sym typeface="Roboto Condensed Light"/>
              </a:rPr>
              <a:t>A year’s worth of work justify the ideal result of being able to implement </a:t>
            </a:r>
            <a:endParaRPr sz="1200">
              <a:solidFill>
                <a:schemeClr val="dk1"/>
              </a:solidFill>
              <a:latin typeface="Roboto Condensed Light"/>
              <a:ea typeface="Roboto Condensed Light"/>
              <a:cs typeface="Roboto Condensed Light"/>
              <a:sym typeface="Roboto Condensed Light"/>
            </a:endParaRPr>
          </a:p>
          <a:p>
            <a:pPr indent="-304800" lvl="1" marL="914400" rtl="0" algn="l">
              <a:lnSpc>
                <a:spcPct val="115000"/>
              </a:lnSpc>
              <a:spcBef>
                <a:spcPts val="0"/>
              </a:spcBef>
              <a:spcAft>
                <a:spcPts val="0"/>
              </a:spcAft>
              <a:buClr>
                <a:schemeClr val="dk1"/>
              </a:buClr>
              <a:buSzPts val="1200"/>
              <a:buFont typeface="Roboto Condensed Light"/>
              <a:buChar char="○"/>
            </a:pPr>
            <a:r>
              <a:rPr lang="en" sz="1200">
                <a:solidFill>
                  <a:schemeClr val="dk1"/>
                </a:solidFill>
                <a:latin typeface="Roboto Condensed Light"/>
                <a:ea typeface="Roboto Condensed Light"/>
                <a:cs typeface="Roboto Condensed Light"/>
                <a:sym typeface="Roboto Condensed Light"/>
              </a:rPr>
              <a:t>Improve efficiency of skin disease identification based on the data set of pictures given. So we need a sufficient amount of data for each disease identification</a:t>
            </a:r>
            <a:endParaRPr sz="1200">
              <a:solidFill>
                <a:schemeClr val="dk1"/>
              </a:solidFill>
              <a:latin typeface="Roboto Condensed Light"/>
              <a:ea typeface="Roboto Condensed Light"/>
              <a:cs typeface="Roboto Condensed Light"/>
              <a:sym typeface="Roboto Condensed 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5d8d90c14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5d8d90c14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5d8d90c14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5d8d90c14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5edaf34a4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5edaf34a4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5ee2ecb2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5ee2ecb2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6402b0bd6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6402b0bd6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5d8d90c14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5d8d90c14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5e00c2572d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5e00c2572d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5d8d90c14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5d8d90c14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5ee2ecb2c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5ee2ecb2c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ACM style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5b8c1cf575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5b8c1cf575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9baafe93df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9baafe93df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5d8d90c14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5d8d90c14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5e00c257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5e00c257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Roboto Condensed Light"/>
              <a:buChar char="●"/>
            </a:pPr>
            <a:r>
              <a:rPr lang="en" sz="1300">
                <a:solidFill>
                  <a:schemeClr val="dk1"/>
                </a:solidFill>
                <a:latin typeface="Roboto Condensed Light"/>
                <a:ea typeface="Roboto Condensed Light"/>
                <a:cs typeface="Roboto Condensed Light"/>
                <a:sym typeface="Roboto Condensed Light"/>
              </a:rPr>
              <a:t>Diagnosing skin disease is a costly process especially in sub saharan Africa.  Right now only trained dermatologists can diagnose skin diseases which can take valuable time and money from the patients, both of which they may not have.  </a:t>
            </a:r>
            <a:endParaRPr sz="1300">
              <a:solidFill>
                <a:schemeClr val="dk1"/>
              </a:solidFill>
              <a:latin typeface="Roboto Condensed Light"/>
              <a:ea typeface="Roboto Condensed Light"/>
              <a:cs typeface="Roboto Condensed Light"/>
              <a:sym typeface="Roboto Condensed Light"/>
            </a:endParaRPr>
          </a:p>
          <a:p>
            <a:pPr indent="0" lvl="0" marL="457200" rtl="0" algn="l">
              <a:spcBef>
                <a:spcPts val="0"/>
              </a:spcBef>
              <a:spcAft>
                <a:spcPts val="0"/>
              </a:spcAft>
              <a:buClr>
                <a:schemeClr val="dk1"/>
              </a:buClr>
              <a:buSzPts val="1100"/>
              <a:buFont typeface="Arial"/>
              <a:buNone/>
            </a:pPr>
            <a:r>
              <a:t/>
            </a:r>
            <a:endParaRPr sz="1300">
              <a:solidFill>
                <a:schemeClr val="dk1"/>
              </a:solidFill>
              <a:latin typeface="Roboto Condensed Light"/>
              <a:ea typeface="Roboto Condensed Light"/>
              <a:cs typeface="Roboto Condensed Light"/>
              <a:sym typeface="Roboto Condensed Light"/>
            </a:endParaRPr>
          </a:p>
          <a:p>
            <a:pPr indent="-298450" lvl="0" marL="457200" rtl="0" algn="l">
              <a:spcBef>
                <a:spcPts val="0"/>
              </a:spcBef>
              <a:spcAft>
                <a:spcPts val="0"/>
              </a:spcAft>
              <a:buClr>
                <a:schemeClr val="dk1"/>
              </a:buClr>
              <a:buSzPts val="1100"/>
              <a:buFont typeface="Roboto Condensed Light"/>
              <a:buChar char="●"/>
            </a:pPr>
            <a:r>
              <a:rPr lang="en" sz="1300">
                <a:solidFill>
                  <a:schemeClr val="dk1"/>
                </a:solidFill>
                <a:latin typeface="Roboto Condensed Light"/>
                <a:ea typeface="Roboto Condensed Light"/>
                <a:cs typeface="Roboto Condensed Light"/>
                <a:sym typeface="Roboto Condensed Light"/>
              </a:rPr>
              <a:t>An example of the problem, potential user Mr. A has a Buruli ulcer but does not have the time or the money or the means to get to a doctor. What Mr. A does have is a phone so he takes a photo of the problem and uploads it to our Application (Picture A).  The application will first crop and enhance the image (Picture B).  Next the application will give a diagnosis, Buruli Ulcer, and the confidence level 95%.  Finally our application will give an estimate of the recovery status aka 20% recovered</a:t>
            </a:r>
            <a:endParaRPr sz="1300">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5b8c1cf575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5b8c1cf575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Roboto Condensed Light"/>
              <a:buChar char="●"/>
            </a:pPr>
            <a:r>
              <a:rPr lang="en" sz="1200">
                <a:solidFill>
                  <a:schemeClr val="dk1"/>
                </a:solidFill>
                <a:latin typeface="Roboto Condensed Light"/>
                <a:ea typeface="Roboto Condensed Light"/>
                <a:cs typeface="Roboto Condensed Light"/>
                <a:sym typeface="Roboto Condensed Light"/>
              </a:rPr>
              <a:t>The overall application that we are contributing too will allow a potential user to take a photo of their skin disease and it will tell them which potential disease (if any) they might have.</a:t>
            </a:r>
            <a:endParaRPr sz="1200">
              <a:solidFill>
                <a:schemeClr val="dk1"/>
              </a:solidFill>
              <a:latin typeface="Roboto Condensed Light"/>
              <a:ea typeface="Roboto Condensed Light"/>
              <a:cs typeface="Roboto Condensed Light"/>
              <a:sym typeface="Roboto Condensed Light"/>
            </a:endParaRPr>
          </a:p>
          <a:p>
            <a:pPr indent="-304800" lvl="1" marL="914400" rtl="0" algn="l">
              <a:spcBef>
                <a:spcPts val="0"/>
              </a:spcBef>
              <a:spcAft>
                <a:spcPts val="0"/>
              </a:spcAft>
              <a:buClr>
                <a:schemeClr val="dk1"/>
              </a:buClr>
              <a:buSzPts val="1200"/>
              <a:buFont typeface="Roboto Condensed Light"/>
              <a:buChar char="○"/>
            </a:pPr>
            <a:r>
              <a:rPr lang="en" sz="1200">
                <a:solidFill>
                  <a:schemeClr val="dk1"/>
                </a:solidFill>
                <a:latin typeface="Roboto Condensed Light"/>
                <a:ea typeface="Roboto Condensed Light"/>
                <a:cs typeface="Roboto Condensed Light"/>
                <a:sym typeface="Roboto Condensed Light"/>
              </a:rPr>
              <a:t>The first step of the process is analyzing the image and determining the region of interest (ROI) aka the area in the picture that has the potential skin disease and cropping the image around that</a:t>
            </a:r>
            <a:endParaRPr sz="1200">
              <a:solidFill>
                <a:schemeClr val="dk1"/>
              </a:solidFill>
              <a:latin typeface="Roboto Condensed Light"/>
              <a:ea typeface="Roboto Condensed Light"/>
              <a:cs typeface="Roboto Condensed Light"/>
              <a:sym typeface="Roboto Condensed Light"/>
            </a:endParaRPr>
          </a:p>
          <a:p>
            <a:pPr indent="-304800" lvl="2" marL="1371600" rtl="0" algn="l">
              <a:spcBef>
                <a:spcPts val="0"/>
              </a:spcBef>
              <a:spcAft>
                <a:spcPts val="0"/>
              </a:spcAft>
              <a:buClr>
                <a:schemeClr val="dk1"/>
              </a:buClr>
              <a:buSzPts val="1200"/>
              <a:buFont typeface="Roboto Condensed Light"/>
              <a:buChar char="■"/>
            </a:pPr>
            <a:r>
              <a:rPr lang="en" sz="1200">
                <a:solidFill>
                  <a:schemeClr val="dk1"/>
                </a:solidFill>
                <a:latin typeface="Roboto Condensed Light"/>
                <a:ea typeface="Roboto Condensed Light"/>
                <a:cs typeface="Roboto Condensed Light"/>
                <a:sym typeface="Roboto Condensed Light"/>
              </a:rPr>
              <a:t>This is the main goal for our group</a:t>
            </a:r>
            <a:endParaRPr sz="1200">
              <a:solidFill>
                <a:schemeClr val="dk1"/>
              </a:solidFill>
              <a:latin typeface="Roboto Condensed Light"/>
              <a:ea typeface="Roboto Condensed Light"/>
              <a:cs typeface="Roboto Condensed Light"/>
              <a:sym typeface="Roboto Condensed Light"/>
            </a:endParaRPr>
          </a:p>
          <a:p>
            <a:pPr indent="-304800" lvl="1" marL="914400" rtl="0" algn="l">
              <a:spcBef>
                <a:spcPts val="0"/>
              </a:spcBef>
              <a:spcAft>
                <a:spcPts val="0"/>
              </a:spcAft>
              <a:buClr>
                <a:schemeClr val="dk1"/>
              </a:buClr>
              <a:buSzPts val="1200"/>
              <a:buFont typeface="Roboto Condensed Light"/>
              <a:buChar char="○"/>
            </a:pPr>
            <a:r>
              <a:rPr lang="en" sz="1200">
                <a:solidFill>
                  <a:schemeClr val="dk1"/>
                </a:solidFill>
                <a:latin typeface="Roboto Condensed Light"/>
                <a:ea typeface="Roboto Condensed Light"/>
                <a:cs typeface="Roboto Condensed Light"/>
                <a:sym typeface="Roboto Condensed Light"/>
              </a:rPr>
              <a:t>The second step is enhancing the cropped image using techniques like super-resolution and color calibration</a:t>
            </a:r>
            <a:endParaRPr sz="1200">
              <a:solidFill>
                <a:schemeClr val="dk1"/>
              </a:solidFill>
              <a:latin typeface="Roboto Condensed Light"/>
              <a:ea typeface="Roboto Condensed Light"/>
              <a:cs typeface="Roboto Condensed Light"/>
              <a:sym typeface="Roboto Condensed Light"/>
            </a:endParaRPr>
          </a:p>
          <a:p>
            <a:pPr indent="-304800" lvl="1" marL="914400" rtl="0" algn="l">
              <a:spcBef>
                <a:spcPts val="0"/>
              </a:spcBef>
              <a:spcAft>
                <a:spcPts val="0"/>
              </a:spcAft>
              <a:buClr>
                <a:schemeClr val="dk1"/>
              </a:buClr>
              <a:buSzPts val="1200"/>
              <a:buFont typeface="Roboto Condensed Light"/>
              <a:buChar char="○"/>
            </a:pPr>
            <a:r>
              <a:rPr lang="en" sz="1200">
                <a:solidFill>
                  <a:schemeClr val="dk1"/>
                </a:solidFill>
                <a:latin typeface="Roboto Condensed Light"/>
                <a:ea typeface="Roboto Condensed Light"/>
                <a:cs typeface="Roboto Condensed Light"/>
                <a:sym typeface="Roboto Condensed Light"/>
              </a:rPr>
              <a:t>The third step is disease diagnosis which uses Domain adaptation, and Augmentation techniques</a:t>
            </a:r>
            <a:endParaRPr sz="1200">
              <a:solidFill>
                <a:schemeClr val="dk1"/>
              </a:solidFill>
              <a:latin typeface="Roboto Condensed Light"/>
              <a:ea typeface="Roboto Condensed Light"/>
              <a:cs typeface="Roboto Condensed Light"/>
              <a:sym typeface="Roboto Condensed Light"/>
            </a:endParaRPr>
          </a:p>
          <a:p>
            <a:pPr indent="-304800" lvl="2" marL="1371600" rtl="0" algn="l">
              <a:spcBef>
                <a:spcPts val="0"/>
              </a:spcBef>
              <a:spcAft>
                <a:spcPts val="0"/>
              </a:spcAft>
              <a:buClr>
                <a:schemeClr val="dk1"/>
              </a:buClr>
              <a:buSzPts val="1200"/>
              <a:buFont typeface="Roboto Condensed Light"/>
              <a:buChar char="■"/>
            </a:pPr>
            <a:r>
              <a:rPr lang="en" sz="1200">
                <a:solidFill>
                  <a:schemeClr val="dk1"/>
                </a:solidFill>
                <a:latin typeface="Roboto Condensed Light"/>
                <a:ea typeface="Roboto Condensed Light"/>
                <a:cs typeface="Roboto Condensed Light"/>
                <a:sym typeface="Roboto Condensed Light"/>
              </a:rPr>
              <a:t>This outputs the disease and the confidence level</a:t>
            </a:r>
            <a:endParaRPr sz="1200">
              <a:solidFill>
                <a:schemeClr val="dk1"/>
              </a:solidFill>
              <a:latin typeface="Roboto Condensed Light"/>
              <a:ea typeface="Roboto Condensed Light"/>
              <a:cs typeface="Roboto Condensed Light"/>
              <a:sym typeface="Roboto Condensed Light"/>
            </a:endParaRPr>
          </a:p>
          <a:p>
            <a:pPr indent="-304800" lvl="1" marL="914400" rtl="0" algn="l">
              <a:spcBef>
                <a:spcPts val="0"/>
              </a:spcBef>
              <a:spcAft>
                <a:spcPts val="0"/>
              </a:spcAft>
              <a:buClr>
                <a:schemeClr val="dk1"/>
              </a:buClr>
              <a:buSzPts val="1200"/>
              <a:buFont typeface="Roboto Condensed Light"/>
              <a:buChar char="○"/>
            </a:pPr>
            <a:r>
              <a:rPr lang="en" sz="1200">
                <a:solidFill>
                  <a:schemeClr val="dk1"/>
                </a:solidFill>
                <a:latin typeface="Roboto Condensed Light"/>
                <a:ea typeface="Roboto Condensed Light"/>
                <a:cs typeface="Roboto Condensed Light"/>
                <a:sym typeface="Roboto Condensed Light"/>
              </a:rPr>
              <a:t>The fourth step is Interpretation which uses deep learning and visual patterns</a:t>
            </a:r>
            <a:endParaRPr sz="1200">
              <a:solidFill>
                <a:schemeClr val="dk1"/>
              </a:solidFill>
              <a:latin typeface="Roboto Condensed Light"/>
              <a:ea typeface="Roboto Condensed Light"/>
              <a:cs typeface="Roboto Condensed Light"/>
              <a:sym typeface="Roboto Condensed Light"/>
            </a:endParaRPr>
          </a:p>
          <a:p>
            <a:pPr indent="-304800" lvl="2" marL="1371600" rtl="0" algn="l">
              <a:spcBef>
                <a:spcPts val="0"/>
              </a:spcBef>
              <a:spcAft>
                <a:spcPts val="0"/>
              </a:spcAft>
              <a:buClr>
                <a:schemeClr val="dk1"/>
              </a:buClr>
              <a:buSzPts val="1200"/>
              <a:buFont typeface="Roboto Condensed Light"/>
              <a:buChar char="■"/>
            </a:pPr>
            <a:r>
              <a:rPr lang="en" sz="1200">
                <a:solidFill>
                  <a:schemeClr val="dk1"/>
                </a:solidFill>
                <a:latin typeface="Roboto Condensed Light"/>
                <a:ea typeface="Roboto Condensed Light"/>
                <a:cs typeface="Roboto Condensed Light"/>
                <a:sym typeface="Roboto Condensed Light"/>
              </a:rPr>
              <a:t>This will output the potential recovery status of the patient</a:t>
            </a:r>
            <a:endParaRPr sz="1200">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5d8d90c14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5d8d90c14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60a5f8d3d4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60a5f8d3d4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1625" lvl="0" marL="457200" rtl="0" algn="l">
              <a:lnSpc>
                <a:spcPct val="115000"/>
              </a:lnSpc>
              <a:spcBef>
                <a:spcPts val="0"/>
              </a:spcBef>
              <a:spcAft>
                <a:spcPts val="0"/>
              </a:spcAft>
              <a:buClr>
                <a:srgbClr val="1D1C1D"/>
              </a:buClr>
              <a:buSzPts val="1150"/>
              <a:buFont typeface="Arial"/>
              <a:buChar char="-"/>
            </a:pPr>
            <a:r>
              <a:rPr lang="en" sz="1200">
                <a:solidFill>
                  <a:schemeClr val="dk1"/>
                </a:solidFill>
                <a:latin typeface="Times New Roman"/>
                <a:ea typeface="Times New Roman"/>
                <a:cs typeface="Times New Roman"/>
                <a:sym typeface="Times New Roman"/>
              </a:rPr>
              <a:t>The sharpening and enhancement of the photos allow a higher accuracy in determining the skin problem with AI.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5d8d90c14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5d8d90c14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1" name="Google Shape;11;p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2250675" y="1001350"/>
            <a:ext cx="6191100" cy="1963500"/>
          </a:xfrm>
          <a:prstGeom prst="rect">
            <a:avLst/>
          </a:prstGeom>
        </p:spPr>
        <p:txBody>
          <a:bodyPr anchorCtr="0" anchor="b" bIns="91425" lIns="91425" spcFirstLastPara="1" rIns="91425" wrap="square" tIns="91425">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1"/>
          <p:cNvSpPr txBox="1"/>
          <p:nvPr>
            <p:ph idx="1" type="body"/>
          </p:nvPr>
        </p:nvSpPr>
        <p:spPr>
          <a:xfrm>
            <a:off x="2107950" y="2895050"/>
            <a:ext cx="6191100" cy="696000"/>
          </a:xfrm>
          <a:prstGeom prst="rect">
            <a:avLst/>
          </a:prstGeom>
        </p:spPr>
        <p:txBody>
          <a:bodyPr anchorCtr="0" anchor="t" bIns="91425" lIns="91425" spcFirstLastPara="1" rIns="91425" wrap="square" tIns="91425">
            <a:noAutofit/>
          </a:bodyPr>
          <a:lstStyle>
            <a:lvl1pPr indent="-304800" lvl="0" marL="457200" algn="r">
              <a:lnSpc>
                <a:spcPct val="100000"/>
              </a:lnSpc>
              <a:spcBef>
                <a:spcPts val="0"/>
              </a:spcBef>
              <a:spcAft>
                <a:spcPts val="0"/>
              </a:spcAft>
              <a:buSzPts val="1200"/>
              <a:buChar char="●"/>
              <a:defRPr sz="1600"/>
            </a:lvl1pPr>
            <a:lvl2pPr indent="-304800" lvl="1" marL="914400" algn="ctr">
              <a:spcBef>
                <a:spcPts val="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
        <p:nvSpPr>
          <p:cNvPr id="51" name="Google Shape;51;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2" name="Shape 52"/>
        <p:cNvGrpSpPr/>
        <p:nvPr/>
      </p:nvGrpSpPr>
      <p:grpSpPr>
        <a:xfrm>
          <a:off x="0" y="0"/>
          <a:ext cx="0" cy="0"/>
          <a:chOff x="0" y="0"/>
          <a:chExt cx="0" cy="0"/>
        </a:xfrm>
      </p:grpSpPr>
      <p:sp>
        <p:nvSpPr>
          <p:cNvPr id="53" name="Google Shape;53;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56" name="Google Shape;56;p1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57" name="Google Shape;57;p13"/>
          <p:cNvSpPr txBox="1"/>
          <p:nvPr>
            <p:ph idx="1" type="subTitle"/>
          </p:nvPr>
        </p:nvSpPr>
        <p:spPr>
          <a:xfrm>
            <a:off x="690446" y="5802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58" name="Google Shape;58;p1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9" name="Google Shape;59;p1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60" name="Google Shape;60;p1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61" name="Google Shape;61;p1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62" name="Google Shape;62;p1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63" name="Google Shape;63;p1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64" name="Google Shape;64;p1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65" name="Google Shape;65;p13"/>
          <p:cNvSpPr txBox="1"/>
          <p:nvPr>
            <p:ph idx="13" type="subTitle"/>
          </p:nvPr>
        </p:nvSpPr>
        <p:spPr>
          <a:xfrm>
            <a:off x="690446" y="15464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66" name="Google Shape;66;p1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67" name="Google Shape;67;p13"/>
          <p:cNvSpPr txBox="1"/>
          <p:nvPr>
            <p:ph idx="15" type="subTitle"/>
          </p:nvPr>
        </p:nvSpPr>
        <p:spPr>
          <a:xfrm>
            <a:off x="690446" y="25199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68" name="Google Shape;68;p1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69" name="Google Shape;69;p13"/>
          <p:cNvSpPr txBox="1"/>
          <p:nvPr>
            <p:ph idx="17" type="subTitle"/>
          </p:nvPr>
        </p:nvSpPr>
        <p:spPr>
          <a:xfrm>
            <a:off x="6811558" y="21538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70" name="Google Shape;70;p1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71" name="Google Shape;71;p13"/>
          <p:cNvSpPr txBox="1"/>
          <p:nvPr>
            <p:ph idx="19" type="subTitle"/>
          </p:nvPr>
        </p:nvSpPr>
        <p:spPr>
          <a:xfrm>
            <a:off x="6811558" y="31777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72" name="Google Shape;72;p1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73" name="Google Shape;73;p13"/>
          <p:cNvSpPr txBox="1"/>
          <p:nvPr>
            <p:ph idx="21" type="subTitle"/>
          </p:nvPr>
        </p:nvSpPr>
        <p:spPr>
          <a:xfrm>
            <a:off x="6811558" y="41899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74" name="Google Shape;74;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bg>
      <p:bgPr>
        <a:blipFill>
          <a:blip r:embed="rId2">
            <a:alphaModFix/>
          </a:blip>
          <a:stretch>
            <a:fillRect/>
          </a:stretch>
        </a:blipFill>
      </p:bgPr>
    </p:bg>
    <p:spTree>
      <p:nvGrpSpPr>
        <p:cNvPr id="75" name="Shape 75"/>
        <p:cNvGrpSpPr/>
        <p:nvPr/>
      </p:nvGrpSpPr>
      <p:grpSpPr>
        <a:xfrm>
          <a:off x="0" y="0"/>
          <a:ext cx="0" cy="0"/>
          <a:chOff x="0" y="0"/>
          <a:chExt cx="0" cy="0"/>
        </a:xfrm>
      </p:grpSpPr>
      <p:sp>
        <p:nvSpPr>
          <p:cNvPr id="76" name="Google Shape;76;p14"/>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chemeClr val="lt1"/>
              </a:buClr>
              <a:buSzPts val="6500"/>
              <a:buNone/>
              <a:defRPr sz="6500">
                <a:solidFill>
                  <a:schemeClr val="lt1"/>
                </a:solidFill>
              </a:defRPr>
            </a:lvl2pPr>
            <a:lvl3pPr lvl="2" rtl="0" algn="r">
              <a:spcBef>
                <a:spcPts val="0"/>
              </a:spcBef>
              <a:spcAft>
                <a:spcPts val="0"/>
              </a:spcAft>
              <a:buClr>
                <a:schemeClr val="lt1"/>
              </a:buClr>
              <a:buSzPts val="6500"/>
              <a:buNone/>
              <a:defRPr sz="6500">
                <a:solidFill>
                  <a:schemeClr val="lt1"/>
                </a:solidFill>
              </a:defRPr>
            </a:lvl3pPr>
            <a:lvl4pPr lvl="3" rtl="0" algn="r">
              <a:spcBef>
                <a:spcPts val="0"/>
              </a:spcBef>
              <a:spcAft>
                <a:spcPts val="0"/>
              </a:spcAft>
              <a:buClr>
                <a:schemeClr val="lt1"/>
              </a:buClr>
              <a:buSzPts val="6500"/>
              <a:buNone/>
              <a:defRPr sz="6500">
                <a:solidFill>
                  <a:schemeClr val="lt1"/>
                </a:solidFill>
              </a:defRPr>
            </a:lvl4pPr>
            <a:lvl5pPr lvl="4" rtl="0" algn="r">
              <a:spcBef>
                <a:spcPts val="0"/>
              </a:spcBef>
              <a:spcAft>
                <a:spcPts val="0"/>
              </a:spcAft>
              <a:buClr>
                <a:schemeClr val="lt1"/>
              </a:buClr>
              <a:buSzPts val="6500"/>
              <a:buNone/>
              <a:defRPr sz="6500">
                <a:solidFill>
                  <a:schemeClr val="lt1"/>
                </a:solidFill>
              </a:defRPr>
            </a:lvl5pPr>
            <a:lvl6pPr lvl="5" rtl="0" algn="r">
              <a:spcBef>
                <a:spcPts val="0"/>
              </a:spcBef>
              <a:spcAft>
                <a:spcPts val="0"/>
              </a:spcAft>
              <a:buClr>
                <a:schemeClr val="lt1"/>
              </a:buClr>
              <a:buSzPts val="6500"/>
              <a:buNone/>
              <a:defRPr sz="6500">
                <a:solidFill>
                  <a:schemeClr val="lt1"/>
                </a:solidFill>
              </a:defRPr>
            </a:lvl6pPr>
            <a:lvl7pPr lvl="6" rtl="0" algn="r">
              <a:spcBef>
                <a:spcPts val="0"/>
              </a:spcBef>
              <a:spcAft>
                <a:spcPts val="0"/>
              </a:spcAft>
              <a:buClr>
                <a:schemeClr val="lt1"/>
              </a:buClr>
              <a:buSzPts val="6500"/>
              <a:buNone/>
              <a:defRPr sz="6500">
                <a:solidFill>
                  <a:schemeClr val="lt1"/>
                </a:solidFill>
              </a:defRPr>
            </a:lvl7pPr>
            <a:lvl8pPr lvl="7" rtl="0" algn="r">
              <a:spcBef>
                <a:spcPts val="0"/>
              </a:spcBef>
              <a:spcAft>
                <a:spcPts val="0"/>
              </a:spcAft>
              <a:buClr>
                <a:schemeClr val="lt1"/>
              </a:buClr>
              <a:buSzPts val="6500"/>
              <a:buNone/>
              <a:defRPr sz="6500">
                <a:solidFill>
                  <a:schemeClr val="lt1"/>
                </a:solidFill>
              </a:defRPr>
            </a:lvl8pPr>
            <a:lvl9pPr lvl="8" rtl="0" algn="r">
              <a:spcBef>
                <a:spcPts val="0"/>
              </a:spcBef>
              <a:spcAft>
                <a:spcPts val="0"/>
              </a:spcAft>
              <a:buClr>
                <a:schemeClr val="lt1"/>
              </a:buClr>
              <a:buSzPts val="6500"/>
              <a:buNone/>
              <a:defRPr sz="6500">
                <a:solidFill>
                  <a:schemeClr val="lt1"/>
                </a:solidFill>
              </a:defRPr>
            </a:lvl9pPr>
          </a:lstStyle>
          <a:p/>
        </p:txBody>
      </p:sp>
      <p:sp>
        <p:nvSpPr>
          <p:cNvPr id="77" name="Google Shape;77;p14"/>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78" name="Google Shape;78;p14"/>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79" name="Google Shape;79;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4">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15"/>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chemeClr val="lt1"/>
              </a:buClr>
              <a:buSzPts val="6500"/>
              <a:buNone/>
              <a:defRPr sz="6500">
                <a:solidFill>
                  <a:schemeClr val="lt1"/>
                </a:solidFill>
              </a:defRPr>
            </a:lvl2pPr>
            <a:lvl3pPr lvl="2" rtl="0" algn="r">
              <a:spcBef>
                <a:spcPts val="0"/>
              </a:spcBef>
              <a:spcAft>
                <a:spcPts val="0"/>
              </a:spcAft>
              <a:buClr>
                <a:schemeClr val="lt1"/>
              </a:buClr>
              <a:buSzPts val="6500"/>
              <a:buNone/>
              <a:defRPr sz="6500">
                <a:solidFill>
                  <a:schemeClr val="lt1"/>
                </a:solidFill>
              </a:defRPr>
            </a:lvl3pPr>
            <a:lvl4pPr lvl="3" rtl="0" algn="r">
              <a:spcBef>
                <a:spcPts val="0"/>
              </a:spcBef>
              <a:spcAft>
                <a:spcPts val="0"/>
              </a:spcAft>
              <a:buClr>
                <a:schemeClr val="lt1"/>
              </a:buClr>
              <a:buSzPts val="6500"/>
              <a:buNone/>
              <a:defRPr sz="6500">
                <a:solidFill>
                  <a:schemeClr val="lt1"/>
                </a:solidFill>
              </a:defRPr>
            </a:lvl4pPr>
            <a:lvl5pPr lvl="4" rtl="0" algn="r">
              <a:spcBef>
                <a:spcPts val="0"/>
              </a:spcBef>
              <a:spcAft>
                <a:spcPts val="0"/>
              </a:spcAft>
              <a:buClr>
                <a:schemeClr val="lt1"/>
              </a:buClr>
              <a:buSzPts val="6500"/>
              <a:buNone/>
              <a:defRPr sz="6500">
                <a:solidFill>
                  <a:schemeClr val="lt1"/>
                </a:solidFill>
              </a:defRPr>
            </a:lvl5pPr>
            <a:lvl6pPr lvl="5" rtl="0" algn="r">
              <a:spcBef>
                <a:spcPts val="0"/>
              </a:spcBef>
              <a:spcAft>
                <a:spcPts val="0"/>
              </a:spcAft>
              <a:buClr>
                <a:schemeClr val="lt1"/>
              </a:buClr>
              <a:buSzPts val="6500"/>
              <a:buNone/>
              <a:defRPr sz="6500">
                <a:solidFill>
                  <a:schemeClr val="lt1"/>
                </a:solidFill>
              </a:defRPr>
            </a:lvl6pPr>
            <a:lvl7pPr lvl="6" rtl="0" algn="r">
              <a:spcBef>
                <a:spcPts val="0"/>
              </a:spcBef>
              <a:spcAft>
                <a:spcPts val="0"/>
              </a:spcAft>
              <a:buClr>
                <a:schemeClr val="lt1"/>
              </a:buClr>
              <a:buSzPts val="6500"/>
              <a:buNone/>
              <a:defRPr sz="6500">
                <a:solidFill>
                  <a:schemeClr val="lt1"/>
                </a:solidFill>
              </a:defRPr>
            </a:lvl7pPr>
            <a:lvl8pPr lvl="7" rtl="0" algn="r">
              <a:spcBef>
                <a:spcPts val="0"/>
              </a:spcBef>
              <a:spcAft>
                <a:spcPts val="0"/>
              </a:spcAft>
              <a:buClr>
                <a:schemeClr val="lt1"/>
              </a:buClr>
              <a:buSzPts val="6500"/>
              <a:buNone/>
              <a:defRPr sz="6500">
                <a:solidFill>
                  <a:schemeClr val="lt1"/>
                </a:solidFill>
              </a:defRPr>
            </a:lvl8pPr>
            <a:lvl9pPr lvl="8" rtl="0" algn="r">
              <a:spcBef>
                <a:spcPts val="0"/>
              </a:spcBef>
              <a:spcAft>
                <a:spcPts val="0"/>
              </a:spcAft>
              <a:buClr>
                <a:schemeClr val="lt1"/>
              </a:buClr>
              <a:buSzPts val="6500"/>
              <a:buNone/>
              <a:defRPr sz="6500">
                <a:solidFill>
                  <a:schemeClr val="lt1"/>
                </a:solidFill>
              </a:defRPr>
            </a:lvl9pPr>
          </a:lstStyle>
          <a:p/>
        </p:txBody>
      </p:sp>
      <p:sp>
        <p:nvSpPr>
          <p:cNvPr id="82" name="Google Shape;82;p15"/>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83" name="Google Shape;83;p15"/>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
        <p:nvSpPr>
          <p:cNvPr id="84" name="Google Shape;84;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5">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16"/>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p:txBody>
      </p:sp>
      <p:sp>
        <p:nvSpPr>
          <p:cNvPr id="87" name="Google Shape;87;p16"/>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88" name="Google Shape;88;p16"/>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
        <p:nvSpPr>
          <p:cNvPr id="89" name="Google Shape;89;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16">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17"/>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p:txBody>
      </p:sp>
      <p:sp>
        <p:nvSpPr>
          <p:cNvPr id="92" name="Google Shape;92;p17"/>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7"/>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94" name="Google Shape;94;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17">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18"/>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chemeClr val="lt1"/>
              </a:buClr>
              <a:buSzPts val="6500"/>
              <a:buNone/>
              <a:defRPr sz="6500">
                <a:solidFill>
                  <a:schemeClr val="lt1"/>
                </a:solidFill>
              </a:defRPr>
            </a:lvl2pPr>
            <a:lvl3pPr lvl="2" rtl="0" algn="r">
              <a:spcBef>
                <a:spcPts val="0"/>
              </a:spcBef>
              <a:spcAft>
                <a:spcPts val="0"/>
              </a:spcAft>
              <a:buClr>
                <a:schemeClr val="lt1"/>
              </a:buClr>
              <a:buSzPts val="6500"/>
              <a:buNone/>
              <a:defRPr sz="6500">
                <a:solidFill>
                  <a:schemeClr val="lt1"/>
                </a:solidFill>
              </a:defRPr>
            </a:lvl3pPr>
            <a:lvl4pPr lvl="3" rtl="0" algn="r">
              <a:spcBef>
                <a:spcPts val="0"/>
              </a:spcBef>
              <a:spcAft>
                <a:spcPts val="0"/>
              </a:spcAft>
              <a:buClr>
                <a:schemeClr val="lt1"/>
              </a:buClr>
              <a:buSzPts val="6500"/>
              <a:buNone/>
              <a:defRPr sz="6500">
                <a:solidFill>
                  <a:schemeClr val="lt1"/>
                </a:solidFill>
              </a:defRPr>
            </a:lvl4pPr>
            <a:lvl5pPr lvl="4" rtl="0" algn="r">
              <a:spcBef>
                <a:spcPts val="0"/>
              </a:spcBef>
              <a:spcAft>
                <a:spcPts val="0"/>
              </a:spcAft>
              <a:buClr>
                <a:schemeClr val="lt1"/>
              </a:buClr>
              <a:buSzPts val="6500"/>
              <a:buNone/>
              <a:defRPr sz="6500">
                <a:solidFill>
                  <a:schemeClr val="lt1"/>
                </a:solidFill>
              </a:defRPr>
            </a:lvl5pPr>
            <a:lvl6pPr lvl="5" rtl="0" algn="r">
              <a:spcBef>
                <a:spcPts val="0"/>
              </a:spcBef>
              <a:spcAft>
                <a:spcPts val="0"/>
              </a:spcAft>
              <a:buClr>
                <a:schemeClr val="lt1"/>
              </a:buClr>
              <a:buSzPts val="6500"/>
              <a:buNone/>
              <a:defRPr sz="6500">
                <a:solidFill>
                  <a:schemeClr val="lt1"/>
                </a:solidFill>
              </a:defRPr>
            </a:lvl6pPr>
            <a:lvl7pPr lvl="6" rtl="0" algn="r">
              <a:spcBef>
                <a:spcPts val="0"/>
              </a:spcBef>
              <a:spcAft>
                <a:spcPts val="0"/>
              </a:spcAft>
              <a:buClr>
                <a:schemeClr val="lt1"/>
              </a:buClr>
              <a:buSzPts val="6500"/>
              <a:buNone/>
              <a:defRPr sz="6500">
                <a:solidFill>
                  <a:schemeClr val="lt1"/>
                </a:solidFill>
              </a:defRPr>
            </a:lvl7pPr>
            <a:lvl8pPr lvl="7" rtl="0" algn="r">
              <a:spcBef>
                <a:spcPts val="0"/>
              </a:spcBef>
              <a:spcAft>
                <a:spcPts val="0"/>
              </a:spcAft>
              <a:buClr>
                <a:schemeClr val="lt1"/>
              </a:buClr>
              <a:buSzPts val="6500"/>
              <a:buNone/>
              <a:defRPr sz="6500">
                <a:solidFill>
                  <a:schemeClr val="lt1"/>
                </a:solidFill>
              </a:defRPr>
            </a:lvl8pPr>
            <a:lvl9pPr lvl="8" rtl="0" algn="r">
              <a:spcBef>
                <a:spcPts val="0"/>
              </a:spcBef>
              <a:spcAft>
                <a:spcPts val="0"/>
              </a:spcAft>
              <a:buClr>
                <a:schemeClr val="lt1"/>
              </a:buClr>
              <a:buSzPts val="6500"/>
              <a:buNone/>
              <a:defRPr sz="6500">
                <a:solidFill>
                  <a:schemeClr val="lt1"/>
                </a:solidFill>
              </a:defRPr>
            </a:lvl9pPr>
          </a:lstStyle>
          <a:p/>
        </p:txBody>
      </p:sp>
      <p:sp>
        <p:nvSpPr>
          <p:cNvPr id="97" name="Google Shape;97;p18"/>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98" name="Google Shape;98;p18"/>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99" name="Google Shape;99;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7">
    <p:bg>
      <p:bgPr>
        <a:blipFill>
          <a:blip r:embed="rId2">
            <a:alphaModFix/>
          </a:blip>
          <a:stretch>
            <a:fillRect/>
          </a:stretch>
        </a:blipFill>
      </p:bgPr>
    </p:bg>
    <p:spTree>
      <p:nvGrpSpPr>
        <p:cNvPr id="100" name="Shape 100"/>
        <p:cNvGrpSpPr/>
        <p:nvPr/>
      </p:nvGrpSpPr>
      <p:grpSpPr>
        <a:xfrm>
          <a:off x="0" y="0"/>
          <a:ext cx="0" cy="0"/>
          <a:chOff x="0" y="0"/>
          <a:chExt cx="0" cy="0"/>
        </a:xfrm>
      </p:grpSpPr>
      <p:sp>
        <p:nvSpPr>
          <p:cNvPr id="101" name="Google Shape;101;p19"/>
          <p:cNvSpPr txBox="1"/>
          <p:nvPr>
            <p:ph idx="1" type="body"/>
          </p:nvPr>
        </p:nvSpPr>
        <p:spPr>
          <a:xfrm>
            <a:off x="722375" y="1447800"/>
            <a:ext cx="3589200" cy="3156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400"/>
            </a:lvl1pPr>
            <a:lvl2pPr indent="-304800" lvl="1" marL="914400" rtl="0">
              <a:spcBef>
                <a:spcPts val="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02" name="Google Shape;102;p19"/>
          <p:cNvSpPr txBox="1"/>
          <p:nvPr>
            <p:ph idx="2" type="body"/>
          </p:nvPr>
        </p:nvSpPr>
        <p:spPr>
          <a:xfrm>
            <a:off x="4832400" y="1447800"/>
            <a:ext cx="3589200" cy="3156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03" name="Google Shape;103;p19"/>
          <p:cNvSpPr txBox="1"/>
          <p:nvPr>
            <p:ph idx="3" type="subTitle"/>
          </p:nvPr>
        </p:nvSpPr>
        <p:spPr>
          <a:xfrm>
            <a:off x="723900" y="952500"/>
            <a:ext cx="7699200" cy="399900"/>
          </a:xfrm>
          <a:prstGeom prst="rect">
            <a:avLst/>
          </a:prstGeom>
        </p:spPr>
        <p:txBody>
          <a:bodyPr anchorCtr="0" anchor="t" bIns="91425" lIns="91425" spcFirstLastPara="1" rIns="91425" wrap="square" tIns="91425">
            <a:noAutofit/>
          </a:bodyPr>
          <a:lstStyle>
            <a:lvl1pPr lvl="0" rtl="0">
              <a:lnSpc>
                <a:spcPct val="100000"/>
              </a:lnSpc>
              <a:spcBef>
                <a:spcPts val="3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104" name="Google Shape;104;p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05" name="Google Shape;105;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1">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20"/>
          <p:cNvSpPr txBox="1"/>
          <p:nvPr>
            <p:ph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8" name="Google Shape;108;p20"/>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100"/>
              <a:buNone/>
              <a:defRPr sz="1100">
                <a:solidFill>
                  <a:schemeClr val="dk1"/>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9" name="Google Shape;109;p20"/>
          <p:cNvSpPr txBox="1"/>
          <p:nvPr>
            <p:ph idx="2"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10" name="Google Shape;110;p20"/>
          <p:cNvSpPr txBox="1"/>
          <p:nvPr>
            <p:ph idx="3"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100"/>
              <a:buNone/>
              <a:defRPr sz="1100">
                <a:solidFill>
                  <a:schemeClr val="dk1"/>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1" name="Google Shape;111;p20"/>
          <p:cNvSpPr txBox="1"/>
          <p:nvPr>
            <p:ph idx="4"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12" name="Google Shape;112;p20"/>
          <p:cNvSpPr txBox="1"/>
          <p:nvPr>
            <p:ph idx="5"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100"/>
              <a:buNone/>
              <a:defRPr sz="1100">
                <a:solidFill>
                  <a:schemeClr val="dk1"/>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3" name="Google Shape;113;p20"/>
          <p:cNvSpPr txBox="1"/>
          <p:nvPr>
            <p:ph idx="6"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14" name="Google Shape;114;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3"/>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p:txBody>
      </p:sp>
      <p:sp>
        <p:nvSpPr>
          <p:cNvPr id="15" name="Google Shape;15;p3"/>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17" name="Google Shape;17;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2">
    <p:bg>
      <p:bgPr>
        <a:blipFill>
          <a:blip r:embed="rId2">
            <a:alphaModFix/>
          </a:blip>
          <a:stretch>
            <a:fillRect/>
          </a:stretch>
        </a:blipFill>
      </p:bgPr>
    </p:bg>
    <p:spTree>
      <p:nvGrpSpPr>
        <p:cNvPr id="115" name="Shape 115"/>
        <p:cNvGrpSpPr/>
        <p:nvPr/>
      </p:nvGrpSpPr>
      <p:grpSpPr>
        <a:xfrm>
          <a:off x="0" y="0"/>
          <a:ext cx="0" cy="0"/>
          <a:chOff x="0" y="0"/>
          <a:chExt cx="0" cy="0"/>
        </a:xfrm>
      </p:grpSpPr>
      <p:sp>
        <p:nvSpPr>
          <p:cNvPr id="116" name="Google Shape;116;p21"/>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17" name="Google Shape;117;p21"/>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18" name="Google Shape;118;p21"/>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9" name="Google Shape;119;p21"/>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20" name="Google Shape;120;p21"/>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21" name="Google Shape;121;p21"/>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122" name="Google Shape;122;p21"/>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23" name="Google Shape;123;p21"/>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124" name="Google Shape;124;p21"/>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25" name="Google Shape;125;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3">
    <p:bg>
      <p:bgPr>
        <a:blipFill>
          <a:blip r:embed="rId2">
            <a:alphaModFix/>
          </a:blip>
          <a:stretch>
            <a:fillRect/>
          </a:stretch>
        </a:blipFill>
      </p:bgPr>
    </p:bg>
    <p:spTree>
      <p:nvGrpSpPr>
        <p:cNvPr id="126" name="Shape 126"/>
        <p:cNvGrpSpPr/>
        <p:nvPr/>
      </p:nvGrpSpPr>
      <p:grpSpPr>
        <a:xfrm>
          <a:off x="0" y="0"/>
          <a:ext cx="0" cy="0"/>
          <a:chOff x="0" y="0"/>
          <a:chExt cx="0" cy="0"/>
        </a:xfrm>
      </p:grpSpPr>
      <p:sp>
        <p:nvSpPr>
          <p:cNvPr id="127" name="Google Shape;127;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28" name="Google Shape;128;p22"/>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29" name="Google Shape;129;p22"/>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30" name="Google Shape;130;p22"/>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31" name="Google Shape;131;p22"/>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32" name="Google Shape;132;p22"/>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33" name="Google Shape;133;p22"/>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34" name="Google Shape;134;p22"/>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35" name="Google Shape;135;p22"/>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36" name="Google Shape;136;p22"/>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37" name="Google Shape;137;p22"/>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38" name="Google Shape;138;p22"/>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39" name="Google Shape;139;p22"/>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40" name="Google Shape;140;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2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43" name="Google Shape;143;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2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46" name="Google Shape;146;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8">
    <p:bg>
      <p:bgPr>
        <a:blipFill>
          <a:blip r:embed="rId2">
            <a:alphaModFix/>
          </a:blip>
          <a:stretch>
            <a:fillRect/>
          </a:stretch>
        </a:blipFill>
      </p:bgPr>
    </p:bg>
    <p:spTree>
      <p:nvGrpSpPr>
        <p:cNvPr id="147" name="Shape 147"/>
        <p:cNvGrpSpPr/>
        <p:nvPr/>
      </p:nvGrpSpPr>
      <p:grpSpPr>
        <a:xfrm>
          <a:off x="0" y="0"/>
          <a:ext cx="0" cy="0"/>
          <a:chOff x="0" y="0"/>
          <a:chExt cx="0" cy="0"/>
        </a:xfrm>
      </p:grpSpPr>
      <p:sp>
        <p:nvSpPr>
          <p:cNvPr id="148" name="Google Shape;148;p2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49" name="Google Shape;149;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9">
    <p:bg>
      <p:bgPr>
        <a:blipFill>
          <a:blip r:embed="rId2">
            <a:alphaModFix/>
          </a:blip>
          <a:stretch>
            <a:fillRect/>
          </a:stretch>
        </a:blipFill>
      </p:bgPr>
    </p:bg>
    <p:spTree>
      <p:nvGrpSpPr>
        <p:cNvPr id="150" name="Shape 150"/>
        <p:cNvGrpSpPr/>
        <p:nvPr/>
      </p:nvGrpSpPr>
      <p:grpSpPr>
        <a:xfrm>
          <a:off x="0" y="0"/>
          <a:ext cx="0" cy="0"/>
          <a:chOff x="0" y="0"/>
          <a:chExt cx="0" cy="0"/>
        </a:xfrm>
      </p:grpSpPr>
      <p:sp>
        <p:nvSpPr>
          <p:cNvPr id="151" name="Google Shape;151;p2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52" name="Google Shape;152;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s">
  <p:cSld name="CUSTOM_18">
    <p:bg>
      <p:bgPr>
        <a:blipFill>
          <a:blip r:embed="rId2">
            <a:alphaModFix/>
          </a:blip>
          <a:stretch>
            <a:fillRect/>
          </a:stretch>
        </a:blipFill>
      </p:bgPr>
    </p:bg>
    <p:spTree>
      <p:nvGrpSpPr>
        <p:cNvPr id="153" name="Shape 153"/>
        <p:cNvGrpSpPr/>
        <p:nvPr/>
      </p:nvGrpSpPr>
      <p:grpSpPr>
        <a:xfrm>
          <a:off x="0" y="0"/>
          <a:ext cx="0" cy="0"/>
          <a:chOff x="0" y="0"/>
          <a:chExt cx="0" cy="0"/>
        </a:xfrm>
      </p:grpSpPr>
      <p:sp>
        <p:nvSpPr>
          <p:cNvPr id="154" name="Google Shape;154;p27"/>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55" name="Google Shape;155;p27"/>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56" name="Google Shape;156;p27"/>
          <p:cNvSpPr txBox="1"/>
          <p:nvPr>
            <p:ph idx="1" type="subTitle"/>
          </p:nvPr>
        </p:nvSpPr>
        <p:spPr>
          <a:xfrm flipH="1">
            <a:off x="3481677" y="1666454"/>
            <a:ext cx="3264900" cy="336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57" name="Google Shape;157;p27"/>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58" name="Google Shape;158;p27"/>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59" name="Google Shape;159;p27"/>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60" name="Google Shape;160;p27"/>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61" name="Google Shape;161;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bg>
      <p:bgPr>
        <a:blipFill>
          <a:blip r:embed="rId2">
            <a:alphaModFix/>
          </a:blip>
          <a:stretch>
            <a:fillRect/>
          </a:stretch>
        </a:blipFill>
      </p:bgPr>
    </p:bg>
    <p:spTree>
      <p:nvGrpSpPr>
        <p:cNvPr id="162" name="Shape 162"/>
        <p:cNvGrpSpPr/>
        <p:nvPr/>
      </p:nvGrpSpPr>
      <p:grpSpPr>
        <a:xfrm>
          <a:off x="0" y="0"/>
          <a:ext cx="0" cy="0"/>
          <a:chOff x="0" y="0"/>
          <a:chExt cx="0" cy="0"/>
        </a:xfrm>
      </p:grpSpPr>
      <p:sp>
        <p:nvSpPr>
          <p:cNvPr id="163" name="Google Shape;163;p28"/>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4800"/>
              <a:buNone/>
              <a:defRPr sz="4800"/>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164" name="Google Shape;164;p28"/>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5" name="Google Shape;165;p28"/>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hlink"/>
                </a:solidFill>
                <a:latin typeface="Roboto Condensed Light"/>
                <a:ea typeface="Roboto Condensed Light"/>
                <a:cs typeface="Roboto Condensed Light"/>
                <a:sym typeface="Roboto Condensed Light"/>
              </a:rPr>
              <a:t>CREDITS: This presentation template was created by </a:t>
            </a:r>
            <a:r>
              <a:rPr b="1" lang="en" sz="1000">
                <a:solidFill>
                  <a:schemeClr val="hlink"/>
                </a:solidFill>
                <a:uFill>
                  <a:noFill/>
                </a:uFill>
                <a:latin typeface="Roboto Condensed"/>
                <a:ea typeface="Roboto Condensed"/>
                <a:cs typeface="Roboto Condensed"/>
                <a:sym typeface="Roboto Condensed"/>
                <a:hlinkClick r:id="rId3"/>
              </a:rPr>
              <a:t>Slidesgo</a:t>
            </a:r>
            <a:r>
              <a:rPr lang="en" sz="1000">
                <a:solidFill>
                  <a:schemeClr val="hlink"/>
                </a:solidFill>
                <a:latin typeface="Roboto Condensed Light"/>
                <a:ea typeface="Roboto Condensed Light"/>
                <a:cs typeface="Roboto Condensed Light"/>
                <a:sym typeface="Roboto Condensed Light"/>
              </a:rPr>
              <a:t>, including icons by </a:t>
            </a:r>
            <a:r>
              <a:rPr b="1" lang="en" sz="1000">
                <a:solidFill>
                  <a:schemeClr val="hlink"/>
                </a:solidFill>
                <a:uFill>
                  <a:noFill/>
                </a:uFill>
                <a:latin typeface="Roboto Condensed"/>
                <a:ea typeface="Roboto Condensed"/>
                <a:cs typeface="Roboto Condensed"/>
                <a:sym typeface="Roboto Condensed"/>
                <a:hlinkClick r:id="rId4"/>
              </a:rPr>
              <a:t>Flaticon</a:t>
            </a:r>
            <a:r>
              <a:rPr lang="en" sz="1000">
                <a:solidFill>
                  <a:schemeClr val="hlink"/>
                </a:solidFill>
                <a:latin typeface="Roboto Condensed Light"/>
                <a:ea typeface="Roboto Condensed Light"/>
                <a:cs typeface="Roboto Condensed Light"/>
                <a:sym typeface="Roboto Condensed Light"/>
              </a:rPr>
              <a:t>, and infographics &amp; images by </a:t>
            </a:r>
            <a:r>
              <a:rPr b="1" lang="en" sz="1000">
                <a:solidFill>
                  <a:schemeClr val="hlink"/>
                </a:solidFill>
                <a:uFill>
                  <a:noFill/>
                </a:uFill>
                <a:latin typeface="Roboto Condensed"/>
                <a:ea typeface="Roboto Condensed"/>
                <a:cs typeface="Roboto Condensed"/>
                <a:sym typeface="Roboto Condensed"/>
                <a:hlinkClick r:id="rId5"/>
              </a:rPr>
              <a:t>Freepik</a:t>
            </a:r>
            <a:r>
              <a:rPr lang="en" sz="1000">
                <a:solidFill>
                  <a:schemeClr val="hlink"/>
                </a:solidFill>
                <a:latin typeface="Roboto Condensed Light"/>
                <a:ea typeface="Roboto Condensed Light"/>
                <a:cs typeface="Roboto Condensed Light"/>
                <a:sym typeface="Roboto Condensed Light"/>
              </a:rPr>
              <a:t>. </a:t>
            </a:r>
            <a:endParaRPr sz="1000">
              <a:solidFill>
                <a:schemeClr val="hlink"/>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en" sz="900">
                <a:solidFill>
                  <a:schemeClr val="hlink"/>
                </a:solidFill>
                <a:latin typeface="Roboto Condensed"/>
                <a:ea typeface="Roboto Condensed"/>
                <a:cs typeface="Roboto Condensed"/>
                <a:sym typeface="Roboto Condensed"/>
              </a:rPr>
              <a:t>Please keep this slide for attribution.</a:t>
            </a:r>
            <a:endParaRPr b="1" sz="900">
              <a:solidFill>
                <a:schemeClr val="hlink"/>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
        <p:nvSpPr>
          <p:cNvPr id="166" name="Google Shape;166;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1">
    <p:spTree>
      <p:nvGrpSpPr>
        <p:cNvPr id="167" name="Shape 167"/>
        <p:cNvGrpSpPr/>
        <p:nvPr/>
      </p:nvGrpSpPr>
      <p:grpSpPr>
        <a:xfrm>
          <a:off x="0" y="0"/>
          <a:ext cx="0" cy="0"/>
          <a:chOff x="0" y="0"/>
          <a:chExt cx="0" cy="0"/>
        </a:xfrm>
      </p:grpSpPr>
      <p:sp>
        <p:nvSpPr>
          <p:cNvPr id="168" name="Google Shape;168;p29"/>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69" name="Google Shape;169;p29"/>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1600"/>
              </a:spcBef>
              <a:spcAft>
                <a:spcPts val="0"/>
              </a:spcAft>
              <a:buClr>
                <a:schemeClr val="dk1"/>
              </a:buClr>
              <a:buSzPts val="1500"/>
              <a:buNone/>
              <a:defRPr sz="1500"/>
            </a:lvl2pPr>
            <a:lvl3pPr lvl="2" algn="ctr">
              <a:lnSpc>
                <a:spcPct val="90000"/>
              </a:lnSpc>
              <a:spcBef>
                <a:spcPts val="1600"/>
              </a:spcBef>
              <a:spcAft>
                <a:spcPts val="0"/>
              </a:spcAft>
              <a:buClr>
                <a:schemeClr val="dk1"/>
              </a:buClr>
              <a:buSzPts val="1400"/>
              <a:buNone/>
              <a:defRPr sz="1400"/>
            </a:lvl3pPr>
            <a:lvl4pPr lvl="3" algn="ctr">
              <a:lnSpc>
                <a:spcPct val="90000"/>
              </a:lnSpc>
              <a:spcBef>
                <a:spcPts val="1600"/>
              </a:spcBef>
              <a:spcAft>
                <a:spcPts val="0"/>
              </a:spcAft>
              <a:buClr>
                <a:schemeClr val="dk1"/>
              </a:buClr>
              <a:buSzPts val="1200"/>
              <a:buNone/>
              <a:defRPr sz="1200"/>
            </a:lvl4pPr>
            <a:lvl5pPr lvl="4" algn="ctr">
              <a:lnSpc>
                <a:spcPct val="90000"/>
              </a:lnSpc>
              <a:spcBef>
                <a:spcPts val="1600"/>
              </a:spcBef>
              <a:spcAft>
                <a:spcPts val="0"/>
              </a:spcAft>
              <a:buClr>
                <a:schemeClr val="dk1"/>
              </a:buClr>
              <a:buSzPts val="1200"/>
              <a:buNone/>
              <a:defRPr sz="1200"/>
            </a:lvl5pPr>
            <a:lvl6pPr lvl="5" algn="ctr">
              <a:lnSpc>
                <a:spcPct val="90000"/>
              </a:lnSpc>
              <a:spcBef>
                <a:spcPts val="1600"/>
              </a:spcBef>
              <a:spcAft>
                <a:spcPts val="0"/>
              </a:spcAft>
              <a:buClr>
                <a:schemeClr val="dk1"/>
              </a:buClr>
              <a:buSzPts val="1200"/>
              <a:buNone/>
              <a:defRPr sz="1200"/>
            </a:lvl6pPr>
            <a:lvl7pPr lvl="6" algn="ctr">
              <a:lnSpc>
                <a:spcPct val="90000"/>
              </a:lnSpc>
              <a:spcBef>
                <a:spcPts val="1600"/>
              </a:spcBef>
              <a:spcAft>
                <a:spcPts val="0"/>
              </a:spcAft>
              <a:buClr>
                <a:schemeClr val="dk1"/>
              </a:buClr>
              <a:buSzPts val="1200"/>
              <a:buNone/>
              <a:defRPr sz="1200"/>
            </a:lvl7pPr>
            <a:lvl8pPr lvl="7" algn="ctr">
              <a:lnSpc>
                <a:spcPct val="90000"/>
              </a:lnSpc>
              <a:spcBef>
                <a:spcPts val="1600"/>
              </a:spcBef>
              <a:spcAft>
                <a:spcPts val="0"/>
              </a:spcAft>
              <a:buClr>
                <a:schemeClr val="dk1"/>
              </a:buClr>
              <a:buSzPts val="1200"/>
              <a:buNone/>
              <a:defRPr sz="1200"/>
            </a:lvl8pPr>
            <a:lvl9pPr lvl="8" algn="ctr">
              <a:lnSpc>
                <a:spcPct val="90000"/>
              </a:lnSpc>
              <a:spcBef>
                <a:spcPts val="1600"/>
              </a:spcBef>
              <a:spcAft>
                <a:spcPts val="1600"/>
              </a:spcAft>
              <a:buClr>
                <a:schemeClr val="dk1"/>
              </a:buClr>
              <a:buSzPts val="1200"/>
              <a:buNone/>
              <a:defRPr sz="1200"/>
            </a:lvl9pPr>
          </a:lstStyle>
          <a:p/>
        </p:txBody>
      </p:sp>
      <p:sp>
        <p:nvSpPr>
          <p:cNvPr id="170" name="Google Shape;170;p2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71" name="Google Shape;171;p2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72" name="Google Shape;172;p2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1100"/>
            </a:lvl1pPr>
            <a:lvl2pPr indent="0" lvl="1" marL="0" algn="r">
              <a:spcBef>
                <a:spcPts val="0"/>
              </a:spcBef>
              <a:buNone/>
              <a:defRPr sz="1100"/>
            </a:lvl2pPr>
            <a:lvl3pPr indent="0" lvl="2" marL="0" algn="r">
              <a:spcBef>
                <a:spcPts val="0"/>
              </a:spcBef>
              <a:buNone/>
              <a:defRPr sz="1100"/>
            </a:lvl3pPr>
            <a:lvl4pPr indent="0" lvl="3" marL="0" algn="r">
              <a:spcBef>
                <a:spcPts val="0"/>
              </a:spcBef>
              <a:buNone/>
              <a:defRPr sz="1100"/>
            </a:lvl4pPr>
            <a:lvl5pPr indent="0" lvl="4" marL="0" algn="r">
              <a:spcBef>
                <a:spcPts val="0"/>
              </a:spcBef>
              <a:buNone/>
              <a:defRPr sz="1100"/>
            </a:lvl5pPr>
            <a:lvl6pPr indent="0" lvl="5" marL="0" algn="r">
              <a:spcBef>
                <a:spcPts val="0"/>
              </a:spcBef>
              <a:buNone/>
              <a:defRPr sz="1100"/>
            </a:lvl6pPr>
            <a:lvl7pPr indent="0" lvl="6" marL="0" algn="r">
              <a:spcBef>
                <a:spcPts val="0"/>
              </a:spcBef>
              <a:buNone/>
              <a:defRPr sz="1100"/>
            </a:lvl7pPr>
            <a:lvl8pPr indent="0" lvl="7" marL="0" algn="r">
              <a:spcBef>
                <a:spcPts val="0"/>
              </a:spcBef>
              <a:buNone/>
              <a:defRPr sz="1100"/>
            </a:lvl8pPr>
            <a:lvl9pPr indent="0" lvl="8" marL="0" algn="r">
              <a:spcBef>
                <a:spcPts val="0"/>
              </a:spcBef>
              <a:buNone/>
              <a:defRPr sz="11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4"/>
          <p:cNvSpPr txBox="1"/>
          <p:nvPr>
            <p:ph idx="1" type="body"/>
          </p:nvPr>
        </p:nvSpPr>
        <p:spPr>
          <a:xfrm>
            <a:off x="870650" y="1144200"/>
            <a:ext cx="6919200" cy="35106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Clr>
                <a:schemeClr val="dk1"/>
              </a:buClr>
              <a:buSzPts val="800"/>
              <a:buFont typeface="Nunito Light"/>
              <a:buAutoNum type="arabicPeriod"/>
              <a:defRPr>
                <a:solidFill>
                  <a:schemeClr val="dk1"/>
                </a:solidFill>
              </a:defRPr>
            </a:lvl1pPr>
            <a:lvl2pPr indent="-304800" lvl="1" marL="914400" rtl="0">
              <a:spcBef>
                <a:spcPts val="1600"/>
              </a:spcBef>
              <a:spcAft>
                <a:spcPts val="0"/>
              </a:spcAft>
              <a:buClr>
                <a:schemeClr val="dk1"/>
              </a:buClr>
              <a:buSzPts val="1200"/>
              <a:buFont typeface="Nunito Light"/>
              <a:buAutoNum type="alphaLcPeriod"/>
              <a:defRPr>
                <a:solidFill>
                  <a:schemeClr val="dk1"/>
                </a:solidFill>
              </a:defRPr>
            </a:lvl2pPr>
            <a:lvl3pPr indent="-304800" lvl="2" marL="1371600" rtl="0">
              <a:spcBef>
                <a:spcPts val="1600"/>
              </a:spcBef>
              <a:spcAft>
                <a:spcPts val="0"/>
              </a:spcAft>
              <a:buClr>
                <a:schemeClr val="dk1"/>
              </a:buClr>
              <a:buSzPts val="1200"/>
              <a:buFont typeface="Nunito Light"/>
              <a:buAutoNum type="romanLcPeriod"/>
              <a:defRPr>
                <a:solidFill>
                  <a:schemeClr val="dk1"/>
                </a:solidFill>
              </a:defRPr>
            </a:lvl3pPr>
            <a:lvl4pPr indent="-304800" lvl="3" marL="1828800" rtl="0">
              <a:spcBef>
                <a:spcPts val="1600"/>
              </a:spcBef>
              <a:spcAft>
                <a:spcPts val="0"/>
              </a:spcAft>
              <a:buClr>
                <a:schemeClr val="dk1"/>
              </a:buClr>
              <a:buSzPts val="1200"/>
              <a:buFont typeface="Nunito Light"/>
              <a:buAutoNum type="arabicPeriod"/>
              <a:defRPr>
                <a:solidFill>
                  <a:schemeClr val="dk1"/>
                </a:solidFill>
              </a:defRPr>
            </a:lvl4pPr>
            <a:lvl5pPr indent="-304800" lvl="4" marL="2286000" rtl="0">
              <a:spcBef>
                <a:spcPts val="1600"/>
              </a:spcBef>
              <a:spcAft>
                <a:spcPts val="0"/>
              </a:spcAft>
              <a:buClr>
                <a:schemeClr val="dk1"/>
              </a:buClr>
              <a:buSzPts val="1200"/>
              <a:buFont typeface="Nunito Light"/>
              <a:buAutoNum type="alphaLcPeriod"/>
              <a:defRPr>
                <a:solidFill>
                  <a:schemeClr val="dk1"/>
                </a:solidFill>
              </a:defRPr>
            </a:lvl5pPr>
            <a:lvl6pPr indent="-304800" lvl="5" marL="2743200" rtl="0">
              <a:spcBef>
                <a:spcPts val="1600"/>
              </a:spcBef>
              <a:spcAft>
                <a:spcPts val="0"/>
              </a:spcAft>
              <a:buClr>
                <a:schemeClr val="dk1"/>
              </a:buClr>
              <a:buSzPts val="1200"/>
              <a:buFont typeface="Nunito Light"/>
              <a:buAutoNum type="romanLcPeriod"/>
              <a:defRPr>
                <a:solidFill>
                  <a:schemeClr val="dk1"/>
                </a:solidFill>
              </a:defRPr>
            </a:lvl6pPr>
            <a:lvl7pPr indent="-304800" lvl="6" marL="3200400" rtl="0">
              <a:spcBef>
                <a:spcPts val="1600"/>
              </a:spcBef>
              <a:spcAft>
                <a:spcPts val="0"/>
              </a:spcAft>
              <a:buClr>
                <a:schemeClr val="dk1"/>
              </a:buClr>
              <a:buSzPts val="1200"/>
              <a:buFont typeface="Nunito Light"/>
              <a:buAutoNum type="arabicPeriod"/>
              <a:defRPr>
                <a:solidFill>
                  <a:schemeClr val="dk1"/>
                </a:solidFill>
              </a:defRPr>
            </a:lvl7pPr>
            <a:lvl8pPr indent="-304800" lvl="7" marL="3657600" rtl="0">
              <a:spcBef>
                <a:spcPts val="1600"/>
              </a:spcBef>
              <a:spcAft>
                <a:spcPts val="0"/>
              </a:spcAft>
              <a:buClr>
                <a:schemeClr val="dk1"/>
              </a:buClr>
              <a:buSzPts val="1200"/>
              <a:buFont typeface="Nunito Light"/>
              <a:buAutoNum type="alphaLcPeriod"/>
              <a:defRPr>
                <a:solidFill>
                  <a:schemeClr val="dk1"/>
                </a:solidFill>
              </a:defRPr>
            </a:lvl8pPr>
            <a:lvl9pPr indent="-304800" lvl="8" marL="4114800" rtl="0">
              <a:spcBef>
                <a:spcPts val="1600"/>
              </a:spcBef>
              <a:spcAft>
                <a:spcPts val="1600"/>
              </a:spcAft>
              <a:buClr>
                <a:schemeClr val="dk1"/>
              </a:buClr>
              <a:buSzPts val="1200"/>
              <a:buFont typeface="Nunito Light"/>
              <a:buAutoNum type="romanLcPeriod"/>
              <a:defRPr>
                <a:solidFill>
                  <a:schemeClr val="dk1"/>
                </a:solidFill>
              </a:defRPr>
            </a:lvl9pPr>
          </a:lstStyle>
          <a:p/>
        </p:txBody>
      </p:sp>
      <p:sp>
        <p:nvSpPr>
          <p:cNvPr id="20" name="Google Shape;20;p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21" name="Google Shape;21;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24" name="Google Shape;24;p5"/>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5" name="Google Shape;25;p5"/>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26" name="Google Shape;26;p5"/>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7" name="Google Shape;27;p5"/>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28" name="Google Shape;28;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31" name="Google Shape;31;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p7"/>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34" name="Google Shape;34;p7"/>
          <p:cNvSpPr txBox="1"/>
          <p:nvPr>
            <p:ph idx="1" type="subTitle"/>
          </p:nvPr>
        </p:nvSpPr>
        <p:spPr>
          <a:xfrm>
            <a:off x="2580225" y="2314225"/>
            <a:ext cx="3983400" cy="107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35" name="Google Shape;35;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8"/>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
        <p:nvSpPr>
          <p:cNvPr id="38" name="Google Shape;38;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9"/>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000"/>
            </a:lvl1pPr>
            <a:lvl2pPr lvl="1" rtl="0" algn="r">
              <a:spcBef>
                <a:spcPts val="0"/>
              </a:spcBef>
              <a:spcAft>
                <a:spcPts val="0"/>
              </a:spcAft>
              <a:buSzPts val="2000"/>
              <a:buNone/>
              <a:defRPr sz="2000"/>
            </a:lvl2pPr>
            <a:lvl3pPr lvl="2" rtl="0" algn="r">
              <a:spcBef>
                <a:spcPts val="0"/>
              </a:spcBef>
              <a:spcAft>
                <a:spcPts val="0"/>
              </a:spcAft>
              <a:buSzPts val="2000"/>
              <a:buNone/>
              <a:defRPr sz="2000"/>
            </a:lvl3pPr>
            <a:lvl4pPr lvl="3" rtl="0" algn="r">
              <a:spcBef>
                <a:spcPts val="0"/>
              </a:spcBef>
              <a:spcAft>
                <a:spcPts val="0"/>
              </a:spcAft>
              <a:buSzPts val="2000"/>
              <a:buNone/>
              <a:defRPr sz="2000"/>
            </a:lvl4pPr>
            <a:lvl5pPr lvl="4" rtl="0" algn="r">
              <a:spcBef>
                <a:spcPts val="0"/>
              </a:spcBef>
              <a:spcAft>
                <a:spcPts val="0"/>
              </a:spcAft>
              <a:buSzPts val="2000"/>
              <a:buNone/>
              <a:defRPr sz="2000"/>
            </a:lvl5pPr>
            <a:lvl6pPr lvl="5" rtl="0" algn="r">
              <a:spcBef>
                <a:spcPts val="0"/>
              </a:spcBef>
              <a:spcAft>
                <a:spcPts val="0"/>
              </a:spcAft>
              <a:buSzPts val="2000"/>
              <a:buNone/>
              <a:defRPr sz="2000"/>
            </a:lvl6pPr>
            <a:lvl7pPr lvl="6" rtl="0" algn="r">
              <a:spcBef>
                <a:spcPts val="0"/>
              </a:spcBef>
              <a:spcAft>
                <a:spcPts val="0"/>
              </a:spcAft>
              <a:buSzPts val="2000"/>
              <a:buNone/>
              <a:defRPr sz="2000"/>
            </a:lvl7pPr>
            <a:lvl8pPr lvl="7" rtl="0" algn="r">
              <a:spcBef>
                <a:spcPts val="0"/>
              </a:spcBef>
              <a:spcAft>
                <a:spcPts val="0"/>
              </a:spcAft>
              <a:buSzPts val="2000"/>
              <a:buNone/>
              <a:defRPr sz="2000"/>
            </a:lvl8pPr>
            <a:lvl9pPr lvl="8" rtl="0" algn="r">
              <a:spcBef>
                <a:spcPts val="0"/>
              </a:spcBef>
              <a:spcAft>
                <a:spcPts val="0"/>
              </a:spcAft>
              <a:buSzPts val="2000"/>
              <a:buNone/>
              <a:defRPr sz="2000"/>
            </a:lvl9pPr>
          </a:lstStyle>
          <a:p/>
        </p:txBody>
      </p:sp>
      <p:sp>
        <p:nvSpPr>
          <p:cNvPr id="41" name="Google Shape;41;p9"/>
          <p:cNvSpPr txBox="1"/>
          <p:nvPr>
            <p:ph idx="1" type="subTitle"/>
          </p:nvPr>
        </p:nvSpPr>
        <p:spPr>
          <a:xfrm>
            <a:off x="1665825" y="3058425"/>
            <a:ext cx="2608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400">
                <a:solidFill>
                  <a:schemeClr val="dk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42" name="Google Shape;42;p9"/>
          <p:cNvSpPr txBox="1"/>
          <p:nvPr>
            <p:ph idx="2" type="ctrTitle"/>
          </p:nvPr>
        </p:nvSpPr>
        <p:spPr>
          <a:xfrm>
            <a:off x="196485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43" name="Google Shape;43;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type="ctrTitle"/>
          </p:nvPr>
        </p:nvSpPr>
        <p:spPr>
          <a:xfrm flipH="1">
            <a:off x="695425" y="1514475"/>
            <a:ext cx="3559800" cy="780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a:lvl1pPr>
            <a:lvl2pPr lvl="1" rtl="0" algn="ctr">
              <a:spcBef>
                <a:spcPts val="0"/>
              </a:spcBef>
              <a:spcAft>
                <a:spcPts val="0"/>
              </a:spcAft>
              <a:buClr>
                <a:schemeClr val="hlink"/>
              </a:buClr>
              <a:buSzPts val="1800"/>
              <a:buNone/>
              <a:defRPr sz="1800">
                <a:solidFill>
                  <a:schemeClr val="hlink"/>
                </a:solidFill>
              </a:defRPr>
            </a:lvl2pPr>
            <a:lvl3pPr lvl="2" rtl="0" algn="ctr">
              <a:spcBef>
                <a:spcPts val="0"/>
              </a:spcBef>
              <a:spcAft>
                <a:spcPts val="0"/>
              </a:spcAft>
              <a:buClr>
                <a:schemeClr val="hlink"/>
              </a:buClr>
              <a:buSzPts val="1800"/>
              <a:buNone/>
              <a:defRPr sz="1800">
                <a:solidFill>
                  <a:schemeClr val="hlink"/>
                </a:solidFill>
              </a:defRPr>
            </a:lvl3pPr>
            <a:lvl4pPr lvl="3" rtl="0" algn="ctr">
              <a:spcBef>
                <a:spcPts val="0"/>
              </a:spcBef>
              <a:spcAft>
                <a:spcPts val="0"/>
              </a:spcAft>
              <a:buClr>
                <a:schemeClr val="hlink"/>
              </a:buClr>
              <a:buSzPts val="1800"/>
              <a:buNone/>
              <a:defRPr sz="1800">
                <a:solidFill>
                  <a:schemeClr val="hlink"/>
                </a:solidFill>
              </a:defRPr>
            </a:lvl4pPr>
            <a:lvl5pPr lvl="4" rtl="0" algn="ctr">
              <a:spcBef>
                <a:spcPts val="0"/>
              </a:spcBef>
              <a:spcAft>
                <a:spcPts val="0"/>
              </a:spcAft>
              <a:buClr>
                <a:schemeClr val="hlink"/>
              </a:buClr>
              <a:buSzPts val="1800"/>
              <a:buNone/>
              <a:defRPr sz="1800">
                <a:solidFill>
                  <a:schemeClr val="hlink"/>
                </a:solidFill>
              </a:defRPr>
            </a:lvl5pPr>
            <a:lvl6pPr lvl="5" rtl="0" algn="ctr">
              <a:spcBef>
                <a:spcPts val="0"/>
              </a:spcBef>
              <a:spcAft>
                <a:spcPts val="0"/>
              </a:spcAft>
              <a:buClr>
                <a:schemeClr val="hlink"/>
              </a:buClr>
              <a:buSzPts val="1800"/>
              <a:buNone/>
              <a:defRPr sz="1800">
                <a:solidFill>
                  <a:schemeClr val="hlink"/>
                </a:solidFill>
              </a:defRPr>
            </a:lvl6pPr>
            <a:lvl7pPr lvl="6" rtl="0" algn="ctr">
              <a:spcBef>
                <a:spcPts val="0"/>
              </a:spcBef>
              <a:spcAft>
                <a:spcPts val="0"/>
              </a:spcAft>
              <a:buClr>
                <a:schemeClr val="hlink"/>
              </a:buClr>
              <a:buSzPts val="1800"/>
              <a:buNone/>
              <a:defRPr sz="1800">
                <a:solidFill>
                  <a:schemeClr val="hlink"/>
                </a:solidFill>
              </a:defRPr>
            </a:lvl7pPr>
            <a:lvl8pPr lvl="7" rtl="0" algn="ctr">
              <a:spcBef>
                <a:spcPts val="0"/>
              </a:spcBef>
              <a:spcAft>
                <a:spcPts val="0"/>
              </a:spcAft>
              <a:buClr>
                <a:schemeClr val="hlink"/>
              </a:buClr>
              <a:buSzPts val="1800"/>
              <a:buNone/>
              <a:defRPr sz="1800">
                <a:solidFill>
                  <a:schemeClr val="hlink"/>
                </a:solidFill>
              </a:defRPr>
            </a:lvl8pPr>
            <a:lvl9pPr lvl="8" rtl="0" algn="ctr">
              <a:spcBef>
                <a:spcPts val="0"/>
              </a:spcBef>
              <a:spcAft>
                <a:spcPts val="0"/>
              </a:spcAft>
              <a:buClr>
                <a:schemeClr val="hlink"/>
              </a:buClr>
              <a:buSzPts val="1800"/>
              <a:buNone/>
              <a:defRPr sz="1800">
                <a:solidFill>
                  <a:schemeClr val="hlink"/>
                </a:solidFill>
              </a:defRPr>
            </a:lvl9pPr>
          </a:lstStyle>
          <a:p/>
        </p:txBody>
      </p:sp>
      <p:sp>
        <p:nvSpPr>
          <p:cNvPr id="46" name="Google Shape;46;p10"/>
          <p:cNvSpPr txBox="1"/>
          <p:nvPr>
            <p:ph idx="1" type="subTitle"/>
          </p:nvPr>
        </p:nvSpPr>
        <p:spPr>
          <a:xfrm flipH="1">
            <a:off x="1581025" y="2559200"/>
            <a:ext cx="2674200" cy="87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47" name="Google Shape;47;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hlink"/>
              </a:buClr>
              <a:buSzPts val="2800"/>
              <a:buFont typeface="Exo 2"/>
              <a:buNone/>
              <a:defRPr b="1" sz="2800">
                <a:solidFill>
                  <a:schemeClr val="hlink"/>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1pPr>
            <a:lvl2pPr indent="-304800" lvl="1" marL="914400">
              <a:lnSpc>
                <a:spcPct val="115000"/>
              </a:lnSpc>
              <a:spcBef>
                <a:spcPts val="1600"/>
              </a:spcBef>
              <a:spcAft>
                <a:spcPts val="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2pPr>
            <a:lvl3pPr indent="-304800" lvl="2" marL="1371600">
              <a:lnSpc>
                <a:spcPct val="115000"/>
              </a:lnSpc>
              <a:spcBef>
                <a:spcPts val="1600"/>
              </a:spcBef>
              <a:spcAft>
                <a:spcPts val="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3pPr>
            <a:lvl4pPr indent="-304800" lvl="3" marL="1828800">
              <a:lnSpc>
                <a:spcPct val="115000"/>
              </a:lnSpc>
              <a:spcBef>
                <a:spcPts val="1600"/>
              </a:spcBef>
              <a:spcAft>
                <a:spcPts val="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4pPr>
            <a:lvl5pPr indent="-304800" lvl="4" marL="2286000">
              <a:lnSpc>
                <a:spcPct val="115000"/>
              </a:lnSpc>
              <a:spcBef>
                <a:spcPts val="1600"/>
              </a:spcBef>
              <a:spcAft>
                <a:spcPts val="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5pPr>
            <a:lvl6pPr indent="-304800" lvl="5" marL="2743200">
              <a:lnSpc>
                <a:spcPct val="115000"/>
              </a:lnSpc>
              <a:spcBef>
                <a:spcPts val="1600"/>
              </a:spcBef>
              <a:spcAft>
                <a:spcPts val="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6pPr>
            <a:lvl7pPr indent="-304800" lvl="6" marL="3200400">
              <a:lnSpc>
                <a:spcPct val="115000"/>
              </a:lnSpc>
              <a:spcBef>
                <a:spcPts val="1600"/>
              </a:spcBef>
              <a:spcAft>
                <a:spcPts val="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7pPr>
            <a:lvl8pPr indent="-304800" lvl="7" marL="3657600">
              <a:lnSpc>
                <a:spcPct val="115000"/>
              </a:lnSpc>
              <a:spcBef>
                <a:spcPts val="1600"/>
              </a:spcBef>
              <a:spcAft>
                <a:spcPts val="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8pPr>
            <a:lvl9pPr indent="-304800" lvl="8" marL="4114800">
              <a:lnSpc>
                <a:spcPct val="115000"/>
              </a:lnSpc>
              <a:spcBef>
                <a:spcPts val="1600"/>
              </a:spcBef>
              <a:spcAft>
                <a:spcPts val="160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hlink"/>
                </a:solidFill>
                <a:latin typeface="Roboto Condensed Light"/>
                <a:ea typeface="Roboto Condensed Light"/>
                <a:cs typeface="Roboto Condensed Light"/>
                <a:sym typeface="Roboto Condensed Light"/>
              </a:defRPr>
            </a:lvl1pPr>
            <a:lvl2pPr lvl="1" algn="r">
              <a:buNone/>
              <a:defRPr sz="1300">
                <a:solidFill>
                  <a:schemeClr val="hlink"/>
                </a:solidFill>
                <a:latin typeface="Roboto Condensed Light"/>
                <a:ea typeface="Roboto Condensed Light"/>
                <a:cs typeface="Roboto Condensed Light"/>
                <a:sym typeface="Roboto Condensed Light"/>
              </a:defRPr>
            </a:lvl2pPr>
            <a:lvl3pPr lvl="2" algn="r">
              <a:buNone/>
              <a:defRPr sz="1300">
                <a:solidFill>
                  <a:schemeClr val="hlink"/>
                </a:solidFill>
                <a:latin typeface="Roboto Condensed Light"/>
                <a:ea typeface="Roboto Condensed Light"/>
                <a:cs typeface="Roboto Condensed Light"/>
                <a:sym typeface="Roboto Condensed Light"/>
              </a:defRPr>
            </a:lvl3pPr>
            <a:lvl4pPr lvl="3" algn="r">
              <a:buNone/>
              <a:defRPr sz="1300">
                <a:solidFill>
                  <a:schemeClr val="hlink"/>
                </a:solidFill>
                <a:latin typeface="Roboto Condensed Light"/>
                <a:ea typeface="Roboto Condensed Light"/>
                <a:cs typeface="Roboto Condensed Light"/>
                <a:sym typeface="Roboto Condensed Light"/>
              </a:defRPr>
            </a:lvl4pPr>
            <a:lvl5pPr lvl="4" algn="r">
              <a:buNone/>
              <a:defRPr sz="1300">
                <a:solidFill>
                  <a:schemeClr val="hlink"/>
                </a:solidFill>
                <a:latin typeface="Roboto Condensed Light"/>
                <a:ea typeface="Roboto Condensed Light"/>
                <a:cs typeface="Roboto Condensed Light"/>
                <a:sym typeface="Roboto Condensed Light"/>
              </a:defRPr>
            </a:lvl5pPr>
            <a:lvl6pPr lvl="5" algn="r">
              <a:buNone/>
              <a:defRPr sz="1300">
                <a:solidFill>
                  <a:schemeClr val="hlink"/>
                </a:solidFill>
                <a:latin typeface="Roboto Condensed Light"/>
                <a:ea typeface="Roboto Condensed Light"/>
                <a:cs typeface="Roboto Condensed Light"/>
                <a:sym typeface="Roboto Condensed Light"/>
              </a:defRPr>
            </a:lvl6pPr>
            <a:lvl7pPr lvl="6" algn="r">
              <a:buNone/>
              <a:defRPr sz="1300">
                <a:solidFill>
                  <a:schemeClr val="hlink"/>
                </a:solidFill>
                <a:latin typeface="Roboto Condensed Light"/>
                <a:ea typeface="Roboto Condensed Light"/>
                <a:cs typeface="Roboto Condensed Light"/>
                <a:sym typeface="Roboto Condensed Light"/>
              </a:defRPr>
            </a:lvl7pPr>
            <a:lvl8pPr lvl="7" algn="r">
              <a:buNone/>
              <a:defRPr sz="1300">
                <a:solidFill>
                  <a:schemeClr val="hlink"/>
                </a:solidFill>
                <a:latin typeface="Roboto Condensed Light"/>
                <a:ea typeface="Roboto Condensed Light"/>
                <a:cs typeface="Roboto Condensed Light"/>
                <a:sym typeface="Roboto Condensed Light"/>
              </a:defRPr>
            </a:lvl8pPr>
            <a:lvl9pPr lvl="8" algn="r">
              <a:buNone/>
              <a:defRPr sz="1300">
                <a:solidFill>
                  <a:schemeClr val="hlink"/>
                </a:solidFill>
                <a:latin typeface="Roboto Condensed Light"/>
                <a:ea typeface="Roboto Condensed Light"/>
                <a:cs typeface="Roboto Condensed Light"/>
                <a:sym typeface="Roboto Condensed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2.png"/><Relationship Id="rId4" Type="http://schemas.openxmlformats.org/officeDocument/2006/relationships/image" Target="../media/image31.png"/><Relationship Id="rId5"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26.jp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doi.org/10.1155/2018/8145713" TargetMode="External"/><Relationship Id="rId4" Type="http://schemas.openxmlformats.org/officeDocument/2006/relationships/hyperlink" Target="https://darshita1405.medium.com/superpixels-and-slic-6b2d8a6e4f08" TargetMode="External"/><Relationship Id="rId5" Type="http://schemas.openxmlformats.org/officeDocument/2006/relationships/hyperlink" Target="https://doi.org/10.1117/1.JMI.4.4.044004" TargetMode="External"/><Relationship Id="rId6" Type="http://schemas.openxmlformats.org/officeDocument/2006/relationships/hyperlink" Target="https://doi.org/10.1117/1.JMI.4.4.044004"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4.png"/><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0"/>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Skin Disease Diagnosis on Darker Skin</a:t>
            </a:r>
            <a:endParaRPr/>
          </a:p>
        </p:txBody>
      </p:sp>
      <p:sp>
        <p:nvSpPr>
          <p:cNvPr id="178" name="Google Shape;178;p30"/>
          <p:cNvSpPr txBox="1"/>
          <p:nvPr>
            <p:ph idx="1" type="subTitle"/>
          </p:nvPr>
        </p:nvSpPr>
        <p:spPr>
          <a:xfrm>
            <a:off x="3670675" y="3176001"/>
            <a:ext cx="4352100" cy="1008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By: Reagan Esteves, Jamie Hartman, Charles Tyndal, and Chenyu Zhao</a:t>
            </a:r>
            <a:endParaRPr/>
          </a:p>
          <a:p>
            <a:pPr indent="0" lvl="0" marL="0" rtl="0" algn="r">
              <a:spcBef>
                <a:spcPts val="0"/>
              </a:spcBef>
              <a:spcAft>
                <a:spcPts val="0"/>
              </a:spcAft>
              <a:buNone/>
            </a:pPr>
            <a:r>
              <a:t/>
            </a:r>
            <a:endParaRPr/>
          </a:p>
          <a:p>
            <a:pPr indent="0" lvl="0" marL="0" rtl="0" algn="r">
              <a:spcBef>
                <a:spcPts val="0"/>
              </a:spcBef>
              <a:spcAft>
                <a:spcPts val="0"/>
              </a:spcAft>
              <a:buNone/>
            </a:pPr>
            <a:r>
              <a:rPr lang="en"/>
              <a:t>Faculty Mentors: Dr. Zhengming Ding and Dr. Jihun Hamm</a:t>
            </a:r>
            <a:endParaRPr/>
          </a:p>
        </p:txBody>
      </p:sp>
      <p:cxnSp>
        <p:nvCxnSpPr>
          <p:cNvPr id="179" name="Google Shape;179;p30"/>
          <p:cNvCxnSpPr/>
          <p:nvPr/>
        </p:nvCxnSpPr>
        <p:spPr>
          <a:xfrm>
            <a:off x="6677025" y="3176000"/>
            <a:ext cx="2460000" cy="0"/>
          </a:xfrm>
          <a:prstGeom prst="straightConnector1">
            <a:avLst/>
          </a:prstGeom>
          <a:noFill/>
          <a:ln cap="flat" cmpd="sng" w="9525">
            <a:solidFill>
              <a:schemeClr val="dk2"/>
            </a:solidFill>
            <a:prstDash val="solid"/>
            <a:round/>
            <a:headEnd len="med" w="med" type="none"/>
            <a:tailEnd len="med" w="med" type="none"/>
          </a:ln>
        </p:spPr>
      </p:cxnSp>
      <p:sp>
        <p:nvSpPr>
          <p:cNvPr id="180" name="Google Shape;180;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700">
                <a:latin typeface="Roboto Condensed"/>
                <a:ea typeface="Roboto Condensed"/>
                <a:cs typeface="Roboto Condensed"/>
                <a:sym typeface="Roboto Condensed"/>
              </a:rPr>
              <a:t>‹#›</a:t>
            </a:fld>
            <a:endParaRPr b="1" sz="1700">
              <a:latin typeface="Roboto Condensed"/>
              <a:ea typeface="Roboto Condensed"/>
              <a:cs typeface="Roboto Condensed"/>
              <a:sym typeface="Roboto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79"/>
                                        </p:tgtEl>
                                        <p:attrNameLst>
                                          <p:attrName>style.visibility</p:attrName>
                                        </p:attrNameLst>
                                      </p:cBhvr>
                                      <p:to>
                                        <p:strVal val="visible"/>
                                      </p:to>
                                    </p:set>
                                    <p:anim calcmode="lin" valueType="num">
                                      <p:cBhvr additive="base">
                                        <p:cTn dur="1200"/>
                                        <p:tgtEl>
                                          <p:spTgt spid="17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9"/>
          <p:cNvSpPr txBox="1"/>
          <p:nvPr>
            <p:ph idx="1" type="body"/>
          </p:nvPr>
        </p:nvSpPr>
        <p:spPr>
          <a:xfrm>
            <a:off x="61225" y="836225"/>
            <a:ext cx="4722900" cy="31563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Input of project: dataset of skin diseases images on darker skin tones</a:t>
            </a:r>
            <a:endParaRPr sz="1600"/>
          </a:p>
          <a:p>
            <a:pPr indent="-330200" lvl="1" marL="914400" rtl="0" algn="l">
              <a:spcBef>
                <a:spcPts val="0"/>
              </a:spcBef>
              <a:spcAft>
                <a:spcPts val="0"/>
              </a:spcAft>
              <a:buSzPts val="1600"/>
              <a:buChar char="○"/>
            </a:pPr>
            <a:r>
              <a:rPr lang="en" sz="1600"/>
              <a:t>Out of project: skin disease identification on darker skin tones</a:t>
            </a:r>
            <a:endParaRPr sz="1600"/>
          </a:p>
          <a:p>
            <a:pPr indent="-330200" lvl="0" marL="457200" rtl="0" algn="l">
              <a:spcBef>
                <a:spcPts val="0"/>
              </a:spcBef>
              <a:spcAft>
                <a:spcPts val="0"/>
              </a:spcAft>
              <a:buClr>
                <a:schemeClr val="dk1"/>
              </a:buClr>
              <a:buSzPts val="1600"/>
              <a:buChar char="■"/>
            </a:pPr>
            <a:r>
              <a:rPr lang="en" sz="1600">
                <a:solidFill>
                  <a:schemeClr val="dk1"/>
                </a:solidFill>
              </a:rPr>
              <a:t>Sufficient amount of images for each skin disease</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Understanding of computer vision techniques - such as segmentation, filtering images, and deep learning</a:t>
            </a:r>
            <a:endParaRPr sz="1600"/>
          </a:p>
          <a:p>
            <a:pPr indent="-330200" lvl="0" marL="457200" rtl="0" algn="l">
              <a:spcBef>
                <a:spcPts val="0"/>
              </a:spcBef>
              <a:spcAft>
                <a:spcPts val="0"/>
              </a:spcAft>
              <a:buSzPts val="1600"/>
              <a:buChar char="■"/>
            </a:pPr>
            <a:r>
              <a:rPr lang="en" sz="1600"/>
              <a:t>D</a:t>
            </a:r>
            <a:r>
              <a:rPr lang="en" sz="1600"/>
              <a:t>ata is from hospitals located in Africa</a:t>
            </a:r>
            <a:endParaRPr sz="1600"/>
          </a:p>
          <a:p>
            <a:pPr indent="-330200" lvl="1" marL="914400" rtl="0" algn="l">
              <a:spcBef>
                <a:spcPts val="0"/>
              </a:spcBef>
              <a:spcAft>
                <a:spcPts val="0"/>
              </a:spcAft>
              <a:buSzPts val="1600"/>
              <a:buChar char="○"/>
            </a:pPr>
            <a:r>
              <a:rPr lang="en" sz="1600"/>
              <a:t>No</a:t>
            </a:r>
            <a:r>
              <a:rPr lang="en" sz="1600"/>
              <a:t> access yet</a:t>
            </a:r>
            <a:r>
              <a:rPr lang="en" sz="1600"/>
              <a:t> - </a:t>
            </a:r>
            <a:r>
              <a:rPr lang="en" sz="1600"/>
              <a:t>until the </a:t>
            </a:r>
            <a:r>
              <a:rPr lang="en" sz="1600"/>
              <a:t>hospitals</a:t>
            </a:r>
            <a:r>
              <a:rPr lang="en" sz="1600"/>
              <a:t> send us the CITI training. </a:t>
            </a:r>
            <a:endParaRPr sz="1600"/>
          </a:p>
          <a:p>
            <a:pPr indent="-330200" lvl="1" marL="914400" rtl="0" algn="l">
              <a:spcBef>
                <a:spcPts val="0"/>
              </a:spcBef>
              <a:spcAft>
                <a:spcPts val="0"/>
              </a:spcAft>
              <a:buSzPts val="1600"/>
              <a:buChar char="○"/>
            </a:pPr>
            <a:r>
              <a:rPr lang="en" sz="1600"/>
              <a:t>While waiting</a:t>
            </a:r>
            <a:r>
              <a:rPr lang="en" sz="1600"/>
              <a:t> - use</a:t>
            </a:r>
            <a:r>
              <a:rPr lang="en" sz="1600"/>
              <a:t> public data images from google to run test</a:t>
            </a:r>
            <a:r>
              <a:rPr lang="en" sz="1600"/>
              <a:t>s on</a:t>
            </a:r>
            <a:r>
              <a:rPr lang="en" sz="1600"/>
              <a:t> techniques</a:t>
            </a:r>
            <a:endParaRPr sz="1600"/>
          </a:p>
          <a:p>
            <a:pPr indent="-330200" lvl="2" marL="1371600" rtl="0" algn="l">
              <a:spcBef>
                <a:spcPts val="0"/>
              </a:spcBef>
              <a:spcAft>
                <a:spcPts val="0"/>
              </a:spcAft>
              <a:buSzPts val="1600"/>
              <a:buChar char="■"/>
            </a:pPr>
            <a:r>
              <a:rPr lang="en" sz="1600"/>
              <a:t>Ex. </a:t>
            </a:r>
            <a:r>
              <a:rPr lang="en" sz="1600"/>
              <a:t>filtering the poor quality images for a more accurate diagnosis</a:t>
            </a:r>
            <a:endParaRPr sz="1600"/>
          </a:p>
        </p:txBody>
      </p:sp>
      <p:sp>
        <p:nvSpPr>
          <p:cNvPr id="293" name="Google Shape;293;p39"/>
          <p:cNvSpPr txBox="1"/>
          <p:nvPr>
            <p:ph idx="2" type="body"/>
          </p:nvPr>
        </p:nvSpPr>
        <p:spPr>
          <a:xfrm>
            <a:off x="4632725" y="993600"/>
            <a:ext cx="4305300" cy="31563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Using existing computational method such as filtering, ROI detection, segmentation, superpixels, and deep learning </a:t>
            </a:r>
            <a:endParaRPr sz="1600"/>
          </a:p>
          <a:p>
            <a:pPr indent="-330200" lvl="1" marL="914400" rtl="0" algn="l">
              <a:spcBef>
                <a:spcPts val="0"/>
              </a:spcBef>
              <a:spcAft>
                <a:spcPts val="0"/>
              </a:spcAft>
              <a:buSzPts val="1600"/>
              <a:buChar char="○"/>
            </a:pPr>
            <a:r>
              <a:rPr lang="en" sz="1600"/>
              <a:t>different combination of techniques and focus on darker skin tones</a:t>
            </a:r>
            <a:endParaRPr sz="1600"/>
          </a:p>
          <a:p>
            <a:pPr indent="-330200" lvl="0" marL="457200" rtl="0" algn="l">
              <a:spcBef>
                <a:spcPts val="0"/>
              </a:spcBef>
              <a:spcAft>
                <a:spcPts val="0"/>
              </a:spcAft>
              <a:buSzPts val="1600"/>
              <a:buChar char="■"/>
            </a:pPr>
            <a:r>
              <a:rPr lang="en" sz="1600"/>
              <a:t>Main issue: lack of data and images on darker skin tones with the correct diagnosis</a:t>
            </a:r>
            <a:endParaRPr sz="1600"/>
          </a:p>
          <a:p>
            <a:pPr indent="-330200" lvl="0" marL="457200" rtl="0" algn="l">
              <a:spcBef>
                <a:spcPts val="0"/>
              </a:spcBef>
              <a:spcAft>
                <a:spcPts val="0"/>
              </a:spcAft>
              <a:buSzPts val="1600"/>
              <a:buChar char="■"/>
            </a:pPr>
            <a:r>
              <a:rPr lang="en" sz="1600"/>
              <a:t>Currently taking courses needed to address and implement the project</a:t>
            </a:r>
            <a:endParaRPr sz="1600"/>
          </a:p>
          <a:p>
            <a:pPr indent="-330200" lvl="0" marL="457200" rtl="0" algn="l">
              <a:spcBef>
                <a:spcPts val="0"/>
              </a:spcBef>
              <a:spcAft>
                <a:spcPts val="0"/>
              </a:spcAft>
              <a:buSzPts val="1600"/>
              <a:buChar char="■"/>
            </a:pPr>
            <a:r>
              <a:rPr lang="en" sz="1600"/>
              <a:t>Improve efficiency of skin disease identification</a:t>
            </a:r>
            <a:endParaRPr sz="1600"/>
          </a:p>
        </p:txBody>
      </p:sp>
      <p:sp>
        <p:nvSpPr>
          <p:cNvPr id="294" name="Google Shape;294;p39"/>
          <p:cNvSpPr txBox="1"/>
          <p:nvPr>
            <p:ph idx="3" type="subTitle"/>
          </p:nvPr>
        </p:nvSpPr>
        <p:spPr>
          <a:xfrm>
            <a:off x="195675" y="480575"/>
            <a:ext cx="3589200" cy="3999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rPr lang="en" sz="1700"/>
              <a:t>Feasibility</a:t>
            </a:r>
            <a:endParaRPr sz="1700"/>
          </a:p>
        </p:txBody>
      </p:sp>
      <p:sp>
        <p:nvSpPr>
          <p:cNvPr id="295" name="Google Shape;295;p39"/>
          <p:cNvSpPr txBox="1"/>
          <p:nvPr>
            <p:ph type="ctrTitle"/>
          </p:nvPr>
        </p:nvSpPr>
        <p:spPr>
          <a:xfrm>
            <a:off x="1964850" y="71850"/>
            <a:ext cx="5214300" cy="50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Feasibility &amp; Sophistication</a:t>
            </a:r>
            <a:endParaRPr/>
          </a:p>
        </p:txBody>
      </p:sp>
      <p:sp>
        <p:nvSpPr>
          <p:cNvPr id="296" name="Google Shape;296;p39"/>
          <p:cNvSpPr txBox="1"/>
          <p:nvPr/>
        </p:nvSpPr>
        <p:spPr>
          <a:xfrm>
            <a:off x="4891275" y="576138"/>
            <a:ext cx="2835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Exo 2 Light"/>
                <a:ea typeface="Exo 2 Light"/>
                <a:cs typeface="Exo 2 Light"/>
                <a:sym typeface="Exo 2 Light"/>
              </a:rPr>
              <a:t>Sophistication</a:t>
            </a:r>
            <a:endParaRPr sz="1700">
              <a:solidFill>
                <a:schemeClr val="dk1"/>
              </a:solidFill>
              <a:latin typeface="Exo 2 Light"/>
              <a:ea typeface="Exo 2 Light"/>
              <a:cs typeface="Exo 2 Light"/>
              <a:sym typeface="Exo 2 Light"/>
            </a:endParaRPr>
          </a:p>
        </p:txBody>
      </p:sp>
      <p:sp>
        <p:nvSpPr>
          <p:cNvPr id="297" name="Google Shape;297;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900">
                <a:latin typeface="Roboto Condensed"/>
                <a:ea typeface="Roboto Condensed"/>
                <a:cs typeface="Roboto Condensed"/>
                <a:sym typeface="Roboto Condensed"/>
              </a:rPr>
              <a:t>‹#›</a:t>
            </a:fld>
            <a:endParaRPr b="1" sz="1900">
              <a:latin typeface="Roboto Condensed"/>
              <a:ea typeface="Roboto Condensed"/>
              <a:cs typeface="Roboto Condensed"/>
              <a:sym typeface="Roboto Condense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0"/>
          <p:cNvSpPr txBox="1"/>
          <p:nvPr>
            <p:ph idx="1" type="body"/>
          </p:nvPr>
        </p:nvSpPr>
        <p:spPr>
          <a:xfrm>
            <a:off x="380700" y="608675"/>
            <a:ext cx="8382600" cy="35106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Font typeface="Roboto Condensed Light"/>
              <a:buChar char="●"/>
            </a:pPr>
            <a:r>
              <a:rPr lang="en" sz="1800"/>
              <a:t>Other works vs Ours:</a:t>
            </a:r>
            <a:endParaRPr sz="1800"/>
          </a:p>
          <a:p>
            <a:pPr indent="-342900" lvl="1" marL="914400" rtl="0" algn="l">
              <a:lnSpc>
                <a:spcPct val="100000"/>
              </a:lnSpc>
              <a:spcBef>
                <a:spcPts val="0"/>
              </a:spcBef>
              <a:spcAft>
                <a:spcPts val="0"/>
              </a:spcAft>
              <a:buSzPts val="1800"/>
              <a:buFont typeface="Roboto Condensed Light"/>
              <a:buChar char="○"/>
            </a:pPr>
            <a:r>
              <a:rPr lang="en" sz="1800"/>
              <a:t>don’t target skin disease strictly on darker skin tones</a:t>
            </a:r>
            <a:endParaRPr sz="1800"/>
          </a:p>
          <a:p>
            <a:pPr indent="-342900" lvl="1" marL="914400" rtl="0" algn="l">
              <a:lnSpc>
                <a:spcPct val="100000"/>
              </a:lnSpc>
              <a:spcBef>
                <a:spcPts val="0"/>
              </a:spcBef>
              <a:spcAft>
                <a:spcPts val="0"/>
              </a:spcAft>
              <a:buSzPts val="1800"/>
              <a:buFont typeface="Roboto Condensed Light"/>
              <a:buChar char="○"/>
            </a:pPr>
            <a:r>
              <a:rPr lang="en" sz="1800"/>
              <a:t>they focused on specific body parts </a:t>
            </a:r>
            <a:endParaRPr sz="1800"/>
          </a:p>
          <a:p>
            <a:pPr indent="-342900" lvl="1" marL="914400" rtl="0" algn="l">
              <a:lnSpc>
                <a:spcPct val="100000"/>
              </a:lnSpc>
              <a:spcBef>
                <a:spcPts val="0"/>
              </a:spcBef>
              <a:spcAft>
                <a:spcPts val="0"/>
              </a:spcAft>
              <a:buSzPts val="1800"/>
              <a:buFont typeface="Roboto Condensed Light"/>
              <a:buChar char="○"/>
            </a:pPr>
            <a:r>
              <a:rPr lang="en" sz="1800"/>
              <a:t>our project does not have a specific skin area</a:t>
            </a:r>
            <a:endParaRPr sz="1800"/>
          </a:p>
          <a:p>
            <a:pPr indent="0" lvl="0" marL="457200" rtl="0" algn="l">
              <a:lnSpc>
                <a:spcPct val="100000"/>
              </a:lnSpc>
              <a:spcBef>
                <a:spcPts val="0"/>
              </a:spcBef>
              <a:spcAft>
                <a:spcPts val="0"/>
              </a:spcAft>
              <a:buNone/>
            </a:pPr>
            <a:r>
              <a:t/>
            </a:r>
            <a:endParaRPr sz="1800"/>
          </a:p>
          <a:p>
            <a:pPr indent="-342900" lvl="0" marL="457200" rtl="0" algn="l">
              <a:lnSpc>
                <a:spcPct val="100000"/>
              </a:lnSpc>
              <a:spcBef>
                <a:spcPts val="0"/>
              </a:spcBef>
              <a:spcAft>
                <a:spcPts val="0"/>
              </a:spcAft>
              <a:buSzPts val="1800"/>
              <a:buChar char="●"/>
            </a:pPr>
            <a:r>
              <a:rPr lang="en" sz="1800"/>
              <a:t>Target of disease: </a:t>
            </a:r>
            <a:endParaRPr sz="1800"/>
          </a:p>
          <a:p>
            <a:pPr indent="-342900" lvl="1" marL="914400" rtl="0" algn="l">
              <a:lnSpc>
                <a:spcPct val="100000"/>
              </a:lnSpc>
              <a:spcBef>
                <a:spcPts val="0"/>
              </a:spcBef>
              <a:spcAft>
                <a:spcPts val="0"/>
              </a:spcAft>
              <a:buSzPts val="1800"/>
              <a:buChar char="○"/>
            </a:pPr>
            <a:r>
              <a:rPr lang="en" sz="1800"/>
              <a:t>focus on </a:t>
            </a:r>
            <a:r>
              <a:rPr lang="en" sz="1800"/>
              <a:t>Yaws, Leprosy ,Scabies, Mycetoma, and Buruli Ulcer</a:t>
            </a:r>
            <a:endParaRPr sz="1800"/>
          </a:p>
          <a:p>
            <a:pPr indent="-342900" lvl="1" marL="914400" rtl="0" algn="l">
              <a:lnSpc>
                <a:spcPct val="100000"/>
              </a:lnSpc>
              <a:spcBef>
                <a:spcPts val="0"/>
              </a:spcBef>
              <a:spcAft>
                <a:spcPts val="0"/>
              </a:spcAft>
              <a:buSzPts val="1800"/>
              <a:buChar char="○"/>
            </a:pPr>
            <a:r>
              <a:rPr lang="en" sz="1800"/>
              <a:t>prevalent in Sub Saharan Africa</a:t>
            </a:r>
            <a:endParaRPr sz="1800"/>
          </a:p>
          <a:p>
            <a:pPr indent="0" lvl="0" marL="457200" rtl="0" algn="l">
              <a:lnSpc>
                <a:spcPct val="100000"/>
              </a:lnSpc>
              <a:spcBef>
                <a:spcPts val="0"/>
              </a:spcBef>
              <a:spcAft>
                <a:spcPts val="0"/>
              </a:spcAft>
              <a:buNone/>
            </a:pPr>
            <a:r>
              <a:t/>
            </a:r>
            <a:endParaRPr sz="1800"/>
          </a:p>
          <a:p>
            <a:pPr indent="-342900" lvl="0" marL="457200" rtl="0" algn="l">
              <a:lnSpc>
                <a:spcPct val="100000"/>
              </a:lnSpc>
              <a:spcBef>
                <a:spcPts val="0"/>
              </a:spcBef>
              <a:spcAft>
                <a:spcPts val="0"/>
              </a:spcAft>
              <a:buSzPts val="1800"/>
              <a:buChar char="●"/>
            </a:pPr>
            <a:r>
              <a:rPr lang="en" sz="1800"/>
              <a:t>Application of Computational Techniques</a:t>
            </a:r>
            <a:endParaRPr sz="1800"/>
          </a:p>
          <a:p>
            <a:pPr indent="-342900" lvl="1" marL="914400" rtl="0" algn="l">
              <a:lnSpc>
                <a:spcPct val="100000"/>
              </a:lnSpc>
              <a:spcBef>
                <a:spcPts val="0"/>
              </a:spcBef>
              <a:spcAft>
                <a:spcPts val="0"/>
              </a:spcAft>
              <a:buSzPts val="1800"/>
              <a:buChar char="○"/>
            </a:pPr>
            <a:r>
              <a:rPr lang="en" sz="1800"/>
              <a:t>Different technique combination</a:t>
            </a:r>
            <a:endParaRPr sz="1800"/>
          </a:p>
          <a:p>
            <a:pPr indent="-342900" lvl="1" marL="914400" rtl="0" algn="l">
              <a:lnSpc>
                <a:spcPct val="100000"/>
              </a:lnSpc>
              <a:spcBef>
                <a:spcPts val="0"/>
              </a:spcBef>
              <a:spcAft>
                <a:spcPts val="0"/>
              </a:spcAft>
              <a:buSzPts val="1800"/>
              <a:buChar char="○"/>
            </a:pPr>
            <a:r>
              <a:rPr lang="en" sz="1800"/>
              <a:t>filter process -&gt; challenging </a:t>
            </a:r>
            <a:endParaRPr sz="1800"/>
          </a:p>
          <a:p>
            <a:pPr indent="-342900" lvl="2" marL="1371600" rtl="0" algn="l">
              <a:lnSpc>
                <a:spcPct val="100000"/>
              </a:lnSpc>
              <a:spcBef>
                <a:spcPts val="0"/>
              </a:spcBef>
              <a:spcAft>
                <a:spcPts val="0"/>
              </a:spcAft>
              <a:buSzPts val="1800"/>
              <a:buChar char="■"/>
            </a:pPr>
            <a:r>
              <a:rPr lang="en" sz="1800"/>
              <a:t>Hard to detect skin disease in early stages on darker skin tones</a:t>
            </a:r>
            <a:endParaRPr sz="1800"/>
          </a:p>
          <a:p>
            <a:pPr indent="-342900" lvl="2" marL="1371600" rtl="0" algn="l">
              <a:lnSpc>
                <a:spcPct val="100000"/>
              </a:lnSpc>
              <a:spcBef>
                <a:spcPts val="0"/>
              </a:spcBef>
              <a:spcAft>
                <a:spcPts val="0"/>
              </a:spcAft>
              <a:buSzPts val="1800"/>
              <a:buChar char="■"/>
            </a:pPr>
            <a:r>
              <a:rPr lang="en" sz="1800"/>
              <a:t>filtering process is different compared to lighter skin tones</a:t>
            </a:r>
            <a:endParaRPr sz="1800"/>
          </a:p>
          <a:p>
            <a:pPr indent="-342900" lvl="3" marL="1828800" rtl="0" algn="l">
              <a:lnSpc>
                <a:spcPct val="100000"/>
              </a:lnSpc>
              <a:spcBef>
                <a:spcPts val="0"/>
              </a:spcBef>
              <a:spcAft>
                <a:spcPts val="0"/>
              </a:spcAft>
              <a:buSzPts val="1800"/>
              <a:buChar char="●"/>
            </a:pPr>
            <a:r>
              <a:rPr lang="en" sz="1800"/>
              <a:t>Ex. the combination and number of filters</a:t>
            </a:r>
            <a:endParaRPr sz="1800"/>
          </a:p>
          <a:p>
            <a:pPr indent="0" lvl="0" marL="457200" rtl="0" algn="l">
              <a:spcBef>
                <a:spcPts val="0"/>
              </a:spcBef>
              <a:spcAft>
                <a:spcPts val="1600"/>
              </a:spcAft>
              <a:buNone/>
            </a:pPr>
            <a:r>
              <a:t/>
            </a:r>
            <a:endParaRPr sz="1800"/>
          </a:p>
        </p:txBody>
      </p:sp>
      <p:sp>
        <p:nvSpPr>
          <p:cNvPr id="303" name="Google Shape;303;p40"/>
          <p:cNvSpPr txBox="1"/>
          <p:nvPr>
            <p:ph type="ctrTitle"/>
          </p:nvPr>
        </p:nvSpPr>
        <p:spPr>
          <a:xfrm>
            <a:off x="1964850" y="45500"/>
            <a:ext cx="5214300" cy="60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Novelty</a:t>
            </a:r>
            <a:endParaRPr/>
          </a:p>
        </p:txBody>
      </p:sp>
      <p:sp>
        <p:nvSpPr>
          <p:cNvPr id="304" name="Google Shape;304;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700">
                <a:latin typeface="Roboto Condensed"/>
                <a:ea typeface="Roboto Condensed"/>
                <a:cs typeface="Roboto Condensed"/>
                <a:sym typeface="Roboto Condensed"/>
              </a:rPr>
              <a:t>‹#›</a:t>
            </a:fld>
            <a:endParaRPr b="1" sz="1700">
              <a:latin typeface="Roboto Condensed"/>
              <a:ea typeface="Roboto Condensed"/>
              <a:cs typeface="Roboto Condensed"/>
              <a:sym typeface="Roboto Condense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1"/>
          <p:cNvSpPr txBox="1"/>
          <p:nvPr>
            <p:ph type="ctrTitle"/>
          </p:nvPr>
        </p:nvSpPr>
        <p:spPr>
          <a:xfrm flipH="1">
            <a:off x="2870622" y="2949000"/>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Work Conducted so far</a:t>
            </a:r>
            <a:endParaRPr/>
          </a:p>
        </p:txBody>
      </p:sp>
      <p:sp>
        <p:nvSpPr>
          <p:cNvPr id="310" name="Google Shape;310;p41"/>
          <p:cNvSpPr txBox="1"/>
          <p:nvPr>
            <p:ph idx="2" type="title"/>
          </p:nvPr>
        </p:nvSpPr>
        <p:spPr>
          <a:xfrm flipH="1">
            <a:off x="5087022" y="2620325"/>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05</a:t>
            </a:r>
            <a:endParaRPr/>
          </a:p>
        </p:txBody>
      </p:sp>
      <p:sp>
        <p:nvSpPr>
          <p:cNvPr id="311" name="Google Shape;311;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800">
                <a:latin typeface="Roboto Condensed"/>
                <a:ea typeface="Roboto Condensed"/>
                <a:cs typeface="Roboto Condensed"/>
                <a:sym typeface="Roboto Condensed"/>
              </a:rPr>
              <a:t>‹#›</a:t>
            </a:fld>
            <a:endParaRPr b="1" sz="1800">
              <a:latin typeface="Roboto Condensed"/>
              <a:ea typeface="Roboto Condensed"/>
              <a:cs typeface="Roboto Condensed"/>
              <a:sym typeface="Roboto Condense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2"/>
          <p:cNvSpPr txBox="1"/>
          <p:nvPr>
            <p:ph idx="1" type="body"/>
          </p:nvPr>
        </p:nvSpPr>
        <p:spPr>
          <a:xfrm>
            <a:off x="0" y="832875"/>
            <a:ext cx="4351500" cy="315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u="sng"/>
              <a:t>Primary Focus</a:t>
            </a:r>
            <a:endParaRPr sz="1700" u="sng"/>
          </a:p>
          <a:p>
            <a:pPr indent="-336550" lvl="0" marL="457200" rtl="0" algn="l">
              <a:spcBef>
                <a:spcPts val="0"/>
              </a:spcBef>
              <a:spcAft>
                <a:spcPts val="0"/>
              </a:spcAft>
              <a:buSzPts val="1700"/>
              <a:buChar char="●"/>
            </a:pPr>
            <a:r>
              <a:rPr lang="en" sz="1700"/>
              <a:t>Studying similar works in an attempt to find the following:</a:t>
            </a:r>
            <a:endParaRPr sz="1700"/>
          </a:p>
          <a:p>
            <a:pPr indent="-336550" lvl="1" marL="914400" rtl="0" algn="l">
              <a:spcBef>
                <a:spcPts val="0"/>
              </a:spcBef>
              <a:spcAft>
                <a:spcPts val="0"/>
              </a:spcAft>
              <a:buSzPts val="1700"/>
              <a:buChar char="○"/>
            </a:pPr>
            <a:r>
              <a:rPr lang="en" sz="1700"/>
              <a:t>How other people have used machine learning AI to identify skin </a:t>
            </a:r>
            <a:r>
              <a:rPr lang="en" sz="1700"/>
              <a:t>diseases</a:t>
            </a:r>
            <a:endParaRPr sz="1700"/>
          </a:p>
          <a:p>
            <a:pPr indent="-336550" lvl="1" marL="914400" rtl="0" algn="l">
              <a:spcBef>
                <a:spcPts val="0"/>
              </a:spcBef>
              <a:spcAft>
                <a:spcPts val="0"/>
              </a:spcAft>
              <a:buSzPts val="1700"/>
              <a:buChar char="○"/>
            </a:pPr>
            <a:r>
              <a:rPr lang="en" sz="1700"/>
              <a:t>The challenges that come with analyzing low quality photos and how they were able to make them more accurate</a:t>
            </a:r>
            <a:endParaRPr sz="1700"/>
          </a:p>
          <a:p>
            <a:pPr indent="-336550" lvl="1" marL="914400" rtl="0" algn="l">
              <a:spcBef>
                <a:spcPts val="0"/>
              </a:spcBef>
              <a:spcAft>
                <a:spcPts val="0"/>
              </a:spcAft>
              <a:buSzPts val="1700"/>
              <a:buChar char="○"/>
            </a:pPr>
            <a:r>
              <a:rPr lang="en" sz="1700"/>
              <a:t>How works identifying skin </a:t>
            </a:r>
            <a:r>
              <a:rPr lang="en" sz="1700"/>
              <a:t>disease</a:t>
            </a:r>
            <a:r>
              <a:rPr lang="en" sz="1700"/>
              <a:t> differ between different skin tones and what we must do to best identify in dark skin tones</a:t>
            </a:r>
            <a:endParaRPr sz="1700"/>
          </a:p>
          <a:p>
            <a:pPr indent="0" lvl="0" marL="1371600" rtl="0" algn="l">
              <a:spcBef>
                <a:spcPts val="1600"/>
              </a:spcBef>
              <a:spcAft>
                <a:spcPts val="0"/>
              </a:spcAft>
              <a:buNone/>
            </a:pPr>
            <a:r>
              <a:t/>
            </a:r>
            <a:endParaRPr sz="1700"/>
          </a:p>
        </p:txBody>
      </p:sp>
      <p:sp>
        <p:nvSpPr>
          <p:cNvPr id="317" name="Google Shape;317;p42"/>
          <p:cNvSpPr txBox="1"/>
          <p:nvPr>
            <p:ph idx="2" type="body"/>
          </p:nvPr>
        </p:nvSpPr>
        <p:spPr>
          <a:xfrm>
            <a:off x="4319350" y="926150"/>
            <a:ext cx="4545000" cy="315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u="sng"/>
              <a:t>Secondary Focus</a:t>
            </a:r>
            <a:endParaRPr sz="1700" u="sng"/>
          </a:p>
          <a:p>
            <a:pPr indent="-336550" lvl="0" marL="457200" rtl="0" algn="l">
              <a:spcBef>
                <a:spcPts val="1600"/>
              </a:spcBef>
              <a:spcAft>
                <a:spcPts val="0"/>
              </a:spcAft>
              <a:buSzPts val="1700"/>
              <a:buChar char="●"/>
            </a:pPr>
            <a:r>
              <a:rPr lang="en" sz="1700"/>
              <a:t>Finding data and other works to build from</a:t>
            </a:r>
            <a:endParaRPr sz="1700"/>
          </a:p>
          <a:p>
            <a:pPr indent="-336550" lvl="1" marL="914400" rtl="0" algn="l">
              <a:spcBef>
                <a:spcPts val="0"/>
              </a:spcBef>
              <a:spcAft>
                <a:spcPts val="0"/>
              </a:spcAft>
              <a:buSzPts val="1700"/>
              <a:buChar char="○"/>
            </a:pPr>
            <a:r>
              <a:rPr lang="en" sz="1700"/>
              <a:t>We have been able to gather code from other ROI detection systems working on similar </a:t>
            </a:r>
            <a:endParaRPr sz="1700"/>
          </a:p>
          <a:p>
            <a:pPr indent="-336550" lvl="1" marL="914400" rtl="0" algn="l">
              <a:spcBef>
                <a:spcPts val="0"/>
              </a:spcBef>
              <a:spcAft>
                <a:spcPts val="0"/>
              </a:spcAft>
              <a:buSzPts val="1700"/>
              <a:buChar char="○"/>
            </a:pPr>
            <a:r>
              <a:rPr lang="en" sz="1700"/>
              <a:t>We are currently waiting on our primary data set, but in the </a:t>
            </a:r>
            <a:r>
              <a:rPr lang="en" sz="1700"/>
              <a:t>meantime</a:t>
            </a:r>
            <a:r>
              <a:rPr lang="en" sz="1700"/>
              <a:t> we have been looking for similar data to begin training with.</a:t>
            </a:r>
            <a:endParaRPr sz="1700"/>
          </a:p>
        </p:txBody>
      </p:sp>
      <p:sp>
        <p:nvSpPr>
          <p:cNvPr id="318" name="Google Shape;318;p42"/>
          <p:cNvSpPr txBox="1"/>
          <p:nvPr>
            <p:ph idx="3" type="subTitle"/>
          </p:nvPr>
        </p:nvSpPr>
        <p:spPr>
          <a:xfrm>
            <a:off x="722400" y="383925"/>
            <a:ext cx="7699200" cy="399900"/>
          </a:xfrm>
          <a:prstGeom prst="rect">
            <a:avLst/>
          </a:prstGeom>
        </p:spPr>
        <p:txBody>
          <a:bodyPr anchorCtr="0" anchor="t" bIns="91425" lIns="91425" spcFirstLastPara="1" rIns="91425" wrap="square" tIns="91425">
            <a:noAutofit/>
          </a:bodyPr>
          <a:lstStyle/>
          <a:p>
            <a:pPr indent="0" lvl="0" marL="0" rtl="0" algn="ctr">
              <a:spcBef>
                <a:spcPts val="300"/>
              </a:spcBef>
              <a:spcAft>
                <a:spcPts val="0"/>
              </a:spcAft>
              <a:buNone/>
            </a:pPr>
            <a:r>
              <a:rPr lang="en" sz="1900"/>
              <a:t>Lots and Lots of Research</a:t>
            </a:r>
            <a:endParaRPr sz="1900"/>
          </a:p>
          <a:p>
            <a:pPr indent="0" lvl="0" marL="0" rtl="0" algn="ctr">
              <a:spcBef>
                <a:spcPts val="300"/>
              </a:spcBef>
              <a:spcAft>
                <a:spcPts val="0"/>
              </a:spcAft>
              <a:buNone/>
            </a:pPr>
            <a:r>
              <a:t/>
            </a:r>
            <a:endParaRPr sz="1900"/>
          </a:p>
        </p:txBody>
      </p:sp>
      <p:sp>
        <p:nvSpPr>
          <p:cNvPr id="319" name="Google Shape;319;p42"/>
          <p:cNvSpPr txBox="1"/>
          <p:nvPr>
            <p:ph type="ctrTitle"/>
          </p:nvPr>
        </p:nvSpPr>
        <p:spPr>
          <a:xfrm>
            <a:off x="1931125" y="0"/>
            <a:ext cx="5214300" cy="59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Work Done So Far</a:t>
            </a:r>
            <a:endParaRPr/>
          </a:p>
        </p:txBody>
      </p:sp>
      <p:sp>
        <p:nvSpPr>
          <p:cNvPr id="320" name="Google Shape;320;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800">
                <a:latin typeface="Roboto Condensed"/>
                <a:ea typeface="Roboto Condensed"/>
                <a:cs typeface="Roboto Condensed"/>
                <a:sym typeface="Roboto Condensed"/>
              </a:rPr>
              <a:t>‹#›</a:t>
            </a:fld>
            <a:endParaRPr b="1" sz="1800">
              <a:latin typeface="Roboto Condensed"/>
              <a:ea typeface="Roboto Condensed"/>
              <a:cs typeface="Roboto Condensed"/>
              <a:sym typeface="Roboto Condense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p43"/>
          <p:cNvPicPr preferRelativeResize="0"/>
          <p:nvPr/>
        </p:nvPicPr>
        <p:blipFill>
          <a:blip r:embed="rId3">
            <a:alphaModFix/>
          </a:blip>
          <a:stretch>
            <a:fillRect/>
          </a:stretch>
        </p:blipFill>
        <p:spPr>
          <a:xfrm>
            <a:off x="2217375" y="1106888"/>
            <a:ext cx="3997151" cy="3577499"/>
          </a:xfrm>
          <a:prstGeom prst="rect">
            <a:avLst/>
          </a:prstGeom>
          <a:noFill/>
          <a:ln>
            <a:noFill/>
          </a:ln>
        </p:spPr>
      </p:pic>
      <p:sp>
        <p:nvSpPr>
          <p:cNvPr id="326" name="Google Shape;326;p43"/>
          <p:cNvSpPr txBox="1"/>
          <p:nvPr/>
        </p:nvSpPr>
        <p:spPr>
          <a:xfrm>
            <a:off x="2499900" y="58950"/>
            <a:ext cx="5857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1"/>
                </a:solidFill>
                <a:latin typeface="Roboto Condensed"/>
                <a:ea typeface="Roboto Condensed"/>
                <a:cs typeface="Roboto Condensed"/>
                <a:sym typeface="Roboto Condensed"/>
              </a:rPr>
              <a:t>Portion of Superpixel </a:t>
            </a:r>
            <a:r>
              <a:rPr b="1" lang="en" sz="2200">
                <a:solidFill>
                  <a:schemeClr val="dk1"/>
                </a:solidFill>
                <a:latin typeface="Roboto Condensed"/>
                <a:ea typeface="Roboto Condensed"/>
                <a:cs typeface="Roboto Condensed"/>
                <a:sym typeface="Roboto Condensed"/>
              </a:rPr>
              <a:t>pseudo</a:t>
            </a:r>
            <a:r>
              <a:rPr b="1" lang="en" sz="2200">
                <a:solidFill>
                  <a:schemeClr val="dk1"/>
                </a:solidFill>
                <a:latin typeface="Roboto Condensed"/>
                <a:ea typeface="Roboto Condensed"/>
                <a:cs typeface="Roboto Condensed"/>
                <a:sym typeface="Roboto Condensed"/>
              </a:rPr>
              <a:t> code [3]</a:t>
            </a:r>
            <a:endParaRPr b="1" sz="2200">
              <a:solidFill>
                <a:schemeClr val="dk1"/>
              </a:solidFill>
              <a:latin typeface="Roboto Condensed"/>
              <a:ea typeface="Roboto Condensed"/>
              <a:cs typeface="Roboto Condensed"/>
              <a:sym typeface="Roboto Condensed"/>
            </a:endParaRPr>
          </a:p>
          <a:p>
            <a:pPr indent="0" lvl="0" marL="0" rtl="0" algn="l">
              <a:spcBef>
                <a:spcPts val="0"/>
              </a:spcBef>
              <a:spcAft>
                <a:spcPts val="0"/>
              </a:spcAft>
              <a:buNone/>
            </a:pPr>
            <a:r>
              <a:rPr lang="en" sz="1800">
                <a:solidFill>
                  <a:schemeClr val="dk1"/>
                </a:solidFill>
                <a:latin typeface="Roboto Condensed Light"/>
                <a:ea typeface="Roboto Condensed Light"/>
                <a:cs typeface="Roboto Condensed Light"/>
                <a:sym typeface="Roboto Condensed Light"/>
              </a:rPr>
              <a:t>goal: cluster the similar pixel colors for easier segmentation</a:t>
            </a:r>
            <a:endParaRPr sz="1800">
              <a:solidFill>
                <a:schemeClr val="dk1"/>
              </a:solidFill>
              <a:latin typeface="Roboto Condensed Light"/>
              <a:ea typeface="Roboto Condensed Light"/>
              <a:cs typeface="Roboto Condensed Light"/>
              <a:sym typeface="Roboto Condensed Light"/>
            </a:endParaRPr>
          </a:p>
        </p:txBody>
      </p:sp>
      <p:sp>
        <p:nvSpPr>
          <p:cNvPr id="327" name="Google Shape;327;p43"/>
          <p:cNvSpPr txBox="1"/>
          <p:nvPr/>
        </p:nvSpPr>
        <p:spPr>
          <a:xfrm>
            <a:off x="-348625" y="2100775"/>
            <a:ext cx="2504100" cy="1877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a:solidFill>
                <a:srgbClr val="F1C232"/>
              </a:solidFill>
              <a:latin typeface="Roboto Condensed Light"/>
              <a:ea typeface="Roboto Condensed Light"/>
              <a:cs typeface="Roboto Condensed Light"/>
              <a:sym typeface="Roboto Condensed Light"/>
            </a:endParaRPr>
          </a:p>
          <a:p>
            <a:pPr indent="0" lvl="0" marL="457200" rtl="0" algn="l">
              <a:spcBef>
                <a:spcPts val="0"/>
              </a:spcBef>
              <a:spcAft>
                <a:spcPts val="0"/>
              </a:spcAft>
              <a:buNone/>
            </a:pPr>
            <a:r>
              <a:rPr b="1" lang="en" sz="1700">
                <a:solidFill>
                  <a:srgbClr val="F1C232"/>
                </a:solidFill>
                <a:latin typeface="Roboto Condensed"/>
                <a:ea typeface="Roboto Condensed"/>
                <a:cs typeface="Roboto Condensed"/>
                <a:sym typeface="Roboto Condensed"/>
              </a:rPr>
              <a:t>2. Making the cluster the same color by selecting the cluster’s center color</a:t>
            </a:r>
            <a:endParaRPr b="1" sz="1700">
              <a:solidFill>
                <a:srgbClr val="F1C232"/>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a:solidFill>
                <a:srgbClr val="F1C232"/>
              </a:solidFill>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a:solidFill>
                <a:srgbClr val="F1C232"/>
              </a:solidFill>
              <a:latin typeface="Roboto Condensed Light"/>
              <a:ea typeface="Roboto Condensed Light"/>
              <a:cs typeface="Roboto Condensed Light"/>
              <a:sym typeface="Roboto Condensed Light"/>
            </a:endParaRPr>
          </a:p>
        </p:txBody>
      </p:sp>
      <p:sp>
        <p:nvSpPr>
          <p:cNvPr id="328" name="Google Shape;328;p43"/>
          <p:cNvSpPr txBox="1"/>
          <p:nvPr/>
        </p:nvSpPr>
        <p:spPr>
          <a:xfrm>
            <a:off x="80075" y="1026500"/>
            <a:ext cx="1848900" cy="14931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rgbClr val="F1C232"/>
              </a:buClr>
              <a:buSzPts val="1700"/>
              <a:buFont typeface="Roboto Condensed"/>
              <a:buAutoNum type="arabicPeriod"/>
            </a:pPr>
            <a:r>
              <a:rPr b="1" lang="en" sz="1700">
                <a:solidFill>
                  <a:srgbClr val="F1C232"/>
                </a:solidFill>
                <a:latin typeface="Roboto Condensed"/>
                <a:ea typeface="Roboto Condensed"/>
                <a:cs typeface="Roboto Condensed"/>
                <a:sym typeface="Roboto Condensed"/>
              </a:rPr>
              <a:t>Identifying the cluster region using mean</a:t>
            </a:r>
            <a:endParaRPr b="1" sz="1700">
              <a:solidFill>
                <a:srgbClr val="F1C232"/>
              </a:solidFill>
              <a:latin typeface="Roboto Condensed"/>
              <a:ea typeface="Roboto Condensed"/>
              <a:cs typeface="Roboto Condensed"/>
              <a:sym typeface="Roboto Condensed"/>
            </a:endParaRPr>
          </a:p>
          <a:p>
            <a:pPr indent="0" lvl="0" marL="0" rtl="0" algn="l">
              <a:spcBef>
                <a:spcPts val="0"/>
              </a:spcBef>
              <a:spcAft>
                <a:spcPts val="0"/>
              </a:spcAft>
              <a:buNone/>
            </a:pPr>
            <a:r>
              <a:t/>
            </a:r>
            <a:endParaRPr b="1" sz="1700">
              <a:solidFill>
                <a:srgbClr val="F1C232"/>
              </a:solidFill>
              <a:latin typeface="Roboto Condensed"/>
              <a:ea typeface="Roboto Condensed"/>
              <a:cs typeface="Roboto Condensed"/>
              <a:sym typeface="Roboto Condensed"/>
            </a:endParaRPr>
          </a:p>
        </p:txBody>
      </p:sp>
      <p:sp>
        <p:nvSpPr>
          <p:cNvPr id="329" name="Google Shape;329;p43"/>
          <p:cNvSpPr txBox="1"/>
          <p:nvPr/>
        </p:nvSpPr>
        <p:spPr>
          <a:xfrm>
            <a:off x="-402625" y="3877375"/>
            <a:ext cx="2331600" cy="9696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700">
                <a:solidFill>
                  <a:srgbClr val="F1C232"/>
                </a:solidFill>
                <a:latin typeface="Roboto Condensed"/>
                <a:ea typeface="Roboto Condensed"/>
                <a:cs typeface="Roboto Condensed"/>
                <a:sym typeface="Roboto Condensed"/>
              </a:rPr>
              <a:t>3. </a:t>
            </a:r>
            <a:r>
              <a:rPr b="1" lang="en" sz="1700">
                <a:solidFill>
                  <a:srgbClr val="F1C232"/>
                </a:solidFill>
                <a:latin typeface="Roboto Condensed"/>
                <a:ea typeface="Roboto Condensed"/>
                <a:cs typeface="Roboto Condensed"/>
                <a:sym typeface="Roboto Condensed"/>
              </a:rPr>
              <a:t>Simple linear iterative clustering</a:t>
            </a:r>
            <a:endParaRPr b="1" sz="1700">
              <a:solidFill>
                <a:srgbClr val="F1C232"/>
              </a:solidFill>
              <a:latin typeface="Roboto Condensed"/>
              <a:ea typeface="Roboto Condensed"/>
              <a:cs typeface="Roboto Condensed"/>
              <a:sym typeface="Roboto Condensed"/>
            </a:endParaRPr>
          </a:p>
          <a:p>
            <a:pPr indent="0" lvl="0" marL="0" rtl="0" algn="l">
              <a:spcBef>
                <a:spcPts val="0"/>
              </a:spcBef>
              <a:spcAft>
                <a:spcPts val="0"/>
              </a:spcAft>
              <a:buNone/>
            </a:pPr>
            <a:r>
              <a:t/>
            </a:r>
            <a:endParaRPr b="1" sz="1700">
              <a:latin typeface="Roboto Condensed"/>
              <a:ea typeface="Roboto Condensed"/>
              <a:cs typeface="Roboto Condensed"/>
              <a:sym typeface="Roboto Condensed"/>
            </a:endParaRPr>
          </a:p>
        </p:txBody>
      </p:sp>
      <p:pic>
        <p:nvPicPr>
          <p:cNvPr id="330" name="Google Shape;330;p43"/>
          <p:cNvPicPr preferRelativeResize="0"/>
          <p:nvPr/>
        </p:nvPicPr>
        <p:blipFill>
          <a:blip r:embed="rId4">
            <a:alphaModFix/>
          </a:blip>
          <a:stretch>
            <a:fillRect/>
          </a:stretch>
        </p:blipFill>
        <p:spPr>
          <a:xfrm>
            <a:off x="6689075" y="1221475"/>
            <a:ext cx="1938650" cy="1599239"/>
          </a:xfrm>
          <a:prstGeom prst="rect">
            <a:avLst/>
          </a:prstGeom>
          <a:noFill/>
          <a:ln>
            <a:noFill/>
          </a:ln>
        </p:spPr>
      </p:pic>
      <p:pic>
        <p:nvPicPr>
          <p:cNvPr id="331" name="Google Shape;331;p43"/>
          <p:cNvPicPr preferRelativeResize="0"/>
          <p:nvPr/>
        </p:nvPicPr>
        <p:blipFill>
          <a:blip r:embed="rId5">
            <a:alphaModFix/>
          </a:blip>
          <a:stretch>
            <a:fillRect/>
          </a:stretch>
        </p:blipFill>
        <p:spPr>
          <a:xfrm>
            <a:off x="6689075" y="3091925"/>
            <a:ext cx="1938649" cy="1592450"/>
          </a:xfrm>
          <a:prstGeom prst="rect">
            <a:avLst/>
          </a:prstGeom>
          <a:noFill/>
          <a:ln>
            <a:noFill/>
          </a:ln>
        </p:spPr>
      </p:pic>
      <p:cxnSp>
        <p:nvCxnSpPr>
          <p:cNvPr id="332" name="Google Shape;332;p43"/>
          <p:cNvCxnSpPr/>
          <p:nvPr/>
        </p:nvCxnSpPr>
        <p:spPr>
          <a:xfrm>
            <a:off x="1760400" y="1615525"/>
            <a:ext cx="370500" cy="6900"/>
          </a:xfrm>
          <a:prstGeom prst="straightConnector1">
            <a:avLst/>
          </a:prstGeom>
          <a:noFill/>
          <a:ln cap="flat" cmpd="sng" w="9525">
            <a:solidFill>
              <a:srgbClr val="F1C232"/>
            </a:solidFill>
            <a:prstDash val="solid"/>
            <a:round/>
            <a:headEnd len="med" w="med" type="none"/>
            <a:tailEnd len="med" w="med" type="triangle"/>
          </a:ln>
        </p:spPr>
      </p:cxnSp>
      <p:cxnSp>
        <p:nvCxnSpPr>
          <p:cNvPr id="333" name="Google Shape;333;p43"/>
          <p:cNvCxnSpPr/>
          <p:nvPr/>
        </p:nvCxnSpPr>
        <p:spPr>
          <a:xfrm>
            <a:off x="1818450" y="2892188"/>
            <a:ext cx="370500" cy="6900"/>
          </a:xfrm>
          <a:prstGeom prst="straightConnector1">
            <a:avLst/>
          </a:prstGeom>
          <a:noFill/>
          <a:ln cap="flat" cmpd="sng" w="9525">
            <a:solidFill>
              <a:srgbClr val="F1C232"/>
            </a:solidFill>
            <a:prstDash val="solid"/>
            <a:round/>
            <a:headEnd len="med" w="med" type="none"/>
            <a:tailEnd len="med" w="med" type="triangle"/>
          </a:ln>
        </p:spPr>
      </p:cxnSp>
      <p:cxnSp>
        <p:nvCxnSpPr>
          <p:cNvPr id="334" name="Google Shape;334;p43"/>
          <p:cNvCxnSpPr/>
          <p:nvPr/>
        </p:nvCxnSpPr>
        <p:spPr>
          <a:xfrm flipH="1" rot="10800000">
            <a:off x="1584875" y="4187625"/>
            <a:ext cx="570600" cy="3600"/>
          </a:xfrm>
          <a:prstGeom prst="straightConnector1">
            <a:avLst/>
          </a:prstGeom>
          <a:noFill/>
          <a:ln cap="flat" cmpd="sng" w="9525">
            <a:solidFill>
              <a:srgbClr val="F1C232"/>
            </a:solidFill>
            <a:prstDash val="solid"/>
            <a:round/>
            <a:headEnd len="med" w="med" type="none"/>
            <a:tailEnd len="med" w="med" type="triangle"/>
          </a:ln>
        </p:spPr>
      </p:cxnSp>
      <p:sp>
        <p:nvSpPr>
          <p:cNvPr id="335" name="Google Shape;335;p43"/>
          <p:cNvSpPr txBox="1"/>
          <p:nvPr/>
        </p:nvSpPr>
        <p:spPr>
          <a:xfrm>
            <a:off x="6760300" y="874300"/>
            <a:ext cx="2047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Roboto Condensed Light"/>
                <a:ea typeface="Roboto Condensed Light"/>
                <a:cs typeface="Roboto Condensed Light"/>
                <a:sym typeface="Roboto Condensed Light"/>
              </a:rPr>
              <a:t>Example of In/Output</a:t>
            </a:r>
            <a:endParaRPr sz="1500">
              <a:solidFill>
                <a:schemeClr val="dk1"/>
              </a:solidFill>
              <a:latin typeface="Roboto Condensed Light"/>
              <a:ea typeface="Roboto Condensed Light"/>
              <a:cs typeface="Roboto Condensed Light"/>
              <a:sym typeface="Roboto Condensed Light"/>
            </a:endParaRPr>
          </a:p>
        </p:txBody>
      </p:sp>
      <p:sp>
        <p:nvSpPr>
          <p:cNvPr id="336" name="Google Shape;336;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700">
                <a:latin typeface="Roboto Condensed"/>
                <a:ea typeface="Roboto Condensed"/>
                <a:cs typeface="Roboto Condensed"/>
                <a:sym typeface="Roboto Condensed"/>
              </a:rPr>
              <a:t>‹#›</a:t>
            </a:fld>
            <a:endParaRPr b="1" sz="1700">
              <a:latin typeface="Roboto Condensed"/>
              <a:ea typeface="Roboto Condensed"/>
              <a:cs typeface="Roboto Condensed"/>
              <a:sym typeface="Roboto Condense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Example of </a:t>
            </a:r>
            <a:r>
              <a:rPr lang="en"/>
              <a:t>clustering the similar pixel colors on skin disease for easier segmentation [4]</a:t>
            </a:r>
            <a:endParaRPr b="0" sz="1800">
              <a:solidFill>
                <a:schemeClr val="dk1"/>
              </a:solidFill>
              <a:latin typeface="Roboto Condensed Light"/>
              <a:ea typeface="Roboto Condensed Light"/>
              <a:cs typeface="Roboto Condensed Light"/>
              <a:sym typeface="Roboto Condensed Light"/>
            </a:endParaRPr>
          </a:p>
          <a:p>
            <a:pPr indent="0" lvl="0" marL="0" rtl="0" algn="ctr">
              <a:spcBef>
                <a:spcPts val="0"/>
              </a:spcBef>
              <a:spcAft>
                <a:spcPts val="0"/>
              </a:spcAft>
              <a:buNone/>
            </a:pPr>
            <a:r>
              <a:t/>
            </a:r>
            <a:endParaRPr/>
          </a:p>
        </p:txBody>
      </p:sp>
      <p:sp>
        <p:nvSpPr>
          <p:cNvPr id="342" name="Google Shape;342;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700">
                <a:latin typeface="Roboto Condensed"/>
                <a:ea typeface="Roboto Condensed"/>
                <a:cs typeface="Roboto Condensed"/>
                <a:sym typeface="Roboto Condensed"/>
              </a:rPr>
              <a:t>‹#›</a:t>
            </a:fld>
            <a:endParaRPr/>
          </a:p>
        </p:txBody>
      </p:sp>
      <p:pic>
        <p:nvPicPr>
          <p:cNvPr id="343" name="Google Shape;343;p44"/>
          <p:cNvPicPr preferRelativeResize="0"/>
          <p:nvPr/>
        </p:nvPicPr>
        <p:blipFill>
          <a:blip r:embed="rId3">
            <a:alphaModFix/>
          </a:blip>
          <a:stretch>
            <a:fillRect/>
          </a:stretch>
        </p:blipFill>
        <p:spPr>
          <a:xfrm>
            <a:off x="1091938" y="1725275"/>
            <a:ext cx="6960123" cy="3330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5"/>
          <p:cNvSpPr txBox="1"/>
          <p:nvPr>
            <p:ph type="ctrTitle"/>
          </p:nvPr>
        </p:nvSpPr>
        <p:spPr>
          <a:xfrm flipH="1">
            <a:off x="5888000" y="3599375"/>
            <a:ext cx="2548500" cy="1279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4500"/>
              <a:t>Timeline</a:t>
            </a:r>
            <a:endParaRPr sz="4500"/>
          </a:p>
        </p:txBody>
      </p:sp>
      <p:sp>
        <p:nvSpPr>
          <p:cNvPr id="349" name="Google Shape;349;p45"/>
          <p:cNvSpPr txBox="1"/>
          <p:nvPr>
            <p:ph idx="2" type="title"/>
          </p:nvPr>
        </p:nvSpPr>
        <p:spPr>
          <a:xfrm flipH="1">
            <a:off x="5457204" y="2928950"/>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8000"/>
              <a:t>06</a:t>
            </a:r>
            <a:endParaRPr sz="8000"/>
          </a:p>
        </p:txBody>
      </p:sp>
      <p:sp>
        <p:nvSpPr>
          <p:cNvPr id="350" name="Google Shape;350;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800">
                <a:latin typeface="Roboto Condensed"/>
                <a:ea typeface="Roboto Condensed"/>
                <a:cs typeface="Roboto Condensed"/>
                <a:sym typeface="Roboto Condensed"/>
              </a:rPr>
              <a:t>‹#›</a:t>
            </a:fld>
            <a:endParaRPr b="1" sz="1800">
              <a:latin typeface="Roboto Condensed"/>
              <a:ea typeface="Roboto Condensed"/>
              <a:cs typeface="Roboto Condensed"/>
              <a:sym typeface="Roboto Condense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6"/>
          <p:cNvSpPr txBox="1"/>
          <p:nvPr>
            <p:ph idx="6" type="ctrTitle"/>
          </p:nvPr>
        </p:nvSpPr>
        <p:spPr>
          <a:xfrm>
            <a:off x="1911451" y="526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Timeline of our Project</a:t>
            </a:r>
            <a:endParaRPr/>
          </a:p>
        </p:txBody>
      </p:sp>
      <p:cxnSp>
        <p:nvCxnSpPr>
          <p:cNvPr id="356" name="Google Shape;356;p46"/>
          <p:cNvCxnSpPr/>
          <p:nvPr/>
        </p:nvCxnSpPr>
        <p:spPr>
          <a:xfrm>
            <a:off x="309025" y="2823275"/>
            <a:ext cx="8736600" cy="14100"/>
          </a:xfrm>
          <a:prstGeom prst="straightConnector1">
            <a:avLst/>
          </a:prstGeom>
          <a:noFill/>
          <a:ln cap="flat" cmpd="sng" w="19050">
            <a:solidFill>
              <a:schemeClr val="dk1"/>
            </a:solidFill>
            <a:prstDash val="solid"/>
            <a:round/>
            <a:headEnd len="med" w="med" type="stealth"/>
            <a:tailEnd len="med" w="med" type="stealth"/>
          </a:ln>
        </p:spPr>
      </p:cxnSp>
      <p:cxnSp>
        <p:nvCxnSpPr>
          <p:cNvPr id="357" name="Google Shape;357;p46"/>
          <p:cNvCxnSpPr/>
          <p:nvPr/>
        </p:nvCxnSpPr>
        <p:spPr>
          <a:xfrm>
            <a:off x="8226200" y="2823838"/>
            <a:ext cx="37800" cy="254100"/>
          </a:xfrm>
          <a:prstGeom prst="straightConnector1">
            <a:avLst/>
          </a:prstGeom>
          <a:noFill/>
          <a:ln cap="flat" cmpd="sng" w="19050">
            <a:solidFill>
              <a:schemeClr val="dk1"/>
            </a:solidFill>
            <a:prstDash val="solid"/>
            <a:round/>
            <a:headEnd len="med" w="med" type="none"/>
            <a:tailEnd len="med" w="med" type="oval"/>
          </a:ln>
        </p:spPr>
      </p:cxnSp>
      <p:sp>
        <p:nvSpPr>
          <p:cNvPr id="358" name="Google Shape;358;p46"/>
          <p:cNvSpPr txBox="1"/>
          <p:nvPr/>
        </p:nvSpPr>
        <p:spPr>
          <a:xfrm>
            <a:off x="7505275" y="3117275"/>
            <a:ext cx="1600200" cy="6156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4A86E8"/>
                </a:solidFill>
                <a:latin typeface="Merriweather"/>
                <a:ea typeface="Merriweather"/>
                <a:cs typeface="Merriweather"/>
                <a:sym typeface="Merriweather"/>
              </a:rPr>
              <a:t>April 2023</a:t>
            </a:r>
            <a:endParaRPr b="1">
              <a:solidFill>
                <a:srgbClr val="4A86E8"/>
              </a:solidFill>
              <a:latin typeface="Merriweather"/>
              <a:ea typeface="Merriweather"/>
              <a:cs typeface="Merriweather"/>
              <a:sym typeface="Merriweather"/>
            </a:endParaRPr>
          </a:p>
          <a:p>
            <a:pPr indent="0" lvl="0" marL="0" rtl="0" algn="ctr">
              <a:spcBef>
                <a:spcPts val="0"/>
              </a:spcBef>
              <a:spcAft>
                <a:spcPts val="0"/>
              </a:spcAft>
              <a:buNone/>
            </a:pPr>
            <a:r>
              <a:rPr b="1" lang="en">
                <a:latin typeface="Merriweather"/>
                <a:ea typeface="Merriweather"/>
                <a:cs typeface="Merriweather"/>
                <a:sym typeface="Merriweather"/>
              </a:rPr>
              <a:t>Capstone Expo </a:t>
            </a:r>
            <a:endParaRPr b="1">
              <a:latin typeface="Merriweather"/>
              <a:ea typeface="Merriweather"/>
              <a:cs typeface="Merriweather"/>
              <a:sym typeface="Merriweather"/>
            </a:endParaRPr>
          </a:p>
        </p:txBody>
      </p:sp>
      <p:cxnSp>
        <p:nvCxnSpPr>
          <p:cNvPr id="359" name="Google Shape;359;p46"/>
          <p:cNvCxnSpPr/>
          <p:nvPr/>
        </p:nvCxnSpPr>
        <p:spPr>
          <a:xfrm flipH="1">
            <a:off x="7185175" y="2318100"/>
            <a:ext cx="320100" cy="507300"/>
          </a:xfrm>
          <a:prstGeom prst="straightConnector1">
            <a:avLst/>
          </a:prstGeom>
          <a:noFill/>
          <a:ln cap="flat" cmpd="sng" w="19050">
            <a:solidFill>
              <a:schemeClr val="dk1"/>
            </a:solidFill>
            <a:prstDash val="solid"/>
            <a:round/>
            <a:headEnd len="med" w="med" type="oval"/>
            <a:tailEnd len="med" w="med" type="none"/>
          </a:ln>
        </p:spPr>
      </p:cxnSp>
      <p:sp>
        <p:nvSpPr>
          <p:cNvPr id="360" name="Google Shape;360;p46"/>
          <p:cNvSpPr txBox="1"/>
          <p:nvPr/>
        </p:nvSpPr>
        <p:spPr>
          <a:xfrm>
            <a:off x="6971150" y="563550"/>
            <a:ext cx="1904100" cy="16932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4A86E8"/>
                </a:solidFill>
                <a:latin typeface="Merriweather"/>
                <a:ea typeface="Merriweather"/>
                <a:cs typeface="Merriweather"/>
                <a:sym typeface="Merriweather"/>
              </a:rPr>
              <a:t>March 2023</a:t>
            </a:r>
            <a:endParaRPr b="1">
              <a:solidFill>
                <a:srgbClr val="4A86E8"/>
              </a:solidFill>
              <a:latin typeface="Merriweather"/>
              <a:ea typeface="Merriweather"/>
              <a:cs typeface="Merriweather"/>
              <a:sym typeface="Merriweather"/>
            </a:endParaRPr>
          </a:p>
          <a:p>
            <a:pPr indent="0" lvl="0" marL="0" rtl="0" algn="l">
              <a:spcBef>
                <a:spcPts val="0"/>
              </a:spcBef>
              <a:spcAft>
                <a:spcPts val="0"/>
              </a:spcAft>
              <a:buNone/>
            </a:pPr>
            <a:r>
              <a:rPr b="1" lang="en">
                <a:latin typeface="Merriweather"/>
                <a:ea typeface="Merriweather"/>
                <a:cs typeface="Merriweather"/>
                <a:sym typeface="Merriweather"/>
              </a:rPr>
              <a:t>Possible final implementation of </a:t>
            </a:r>
            <a:r>
              <a:rPr b="1" lang="en">
                <a:latin typeface="Merriweather"/>
                <a:ea typeface="Merriweather"/>
                <a:cs typeface="Merriweather"/>
                <a:sym typeface="Merriweather"/>
              </a:rPr>
              <a:t>thermal</a:t>
            </a:r>
            <a:r>
              <a:rPr b="1" lang="en">
                <a:latin typeface="Merriweather"/>
                <a:ea typeface="Merriweather"/>
                <a:cs typeface="Merriweather"/>
                <a:sym typeface="Merriweather"/>
              </a:rPr>
              <a:t> image detection of skin diseases on skin of color</a:t>
            </a:r>
            <a:endParaRPr b="1">
              <a:latin typeface="Merriweather"/>
              <a:ea typeface="Merriweather"/>
              <a:cs typeface="Merriweather"/>
              <a:sym typeface="Merriweather"/>
            </a:endParaRPr>
          </a:p>
        </p:txBody>
      </p:sp>
      <p:cxnSp>
        <p:nvCxnSpPr>
          <p:cNvPr id="361" name="Google Shape;361;p46"/>
          <p:cNvCxnSpPr/>
          <p:nvPr/>
        </p:nvCxnSpPr>
        <p:spPr>
          <a:xfrm rot="10800000">
            <a:off x="984900" y="1566575"/>
            <a:ext cx="268800" cy="1261500"/>
          </a:xfrm>
          <a:prstGeom prst="straightConnector1">
            <a:avLst/>
          </a:prstGeom>
          <a:noFill/>
          <a:ln cap="flat" cmpd="sng" w="19050">
            <a:solidFill>
              <a:schemeClr val="dk1"/>
            </a:solidFill>
            <a:prstDash val="solid"/>
            <a:round/>
            <a:headEnd len="med" w="med" type="none"/>
            <a:tailEnd len="med" w="med" type="oval"/>
          </a:ln>
        </p:spPr>
      </p:cxnSp>
      <p:sp>
        <p:nvSpPr>
          <p:cNvPr id="362" name="Google Shape;362;p46"/>
          <p:cNvSpPr txBox="1"/>
          <p:nvPr/>
        </p:nvSpPr>
        <p:spPr>
          <a:xfrm>
            <a:off x="211025" y="307274"/>
            <a:ext cx="1600200" cy="11697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4A86E8"/>
                </a:solidFill>
                <a:latin typeface="Merriweather"/>
                <a:ea typeface="Merriweather"/>
                <a:cs typeface="Merriweather"/>
                <a:sym typeface="Merriweather"/>
              </a:rPr>
              <a:t>Oct/Early Nov</a:t>
            </a:r>
            <a:endParaRPr b="1" sz="1600">
              <a:solidFill>
                <a:srgbClr val="4A86E8"/>
              </a:solidFill>
              <a:latin typeface="Merriweather"/>
              <a:ea typeface="Merriweather"/>
              <a:cs typeface="Merriweather"/>
              <a:sym typeface="Merriweather"/>
            </a:endParaRPr>
          </a:p>
          <a:p>
            <a:pPr indent="0" lvl="0" marL="0" rtl="0" algn="l">
              <a:spcBef>
                <a:spcPts val="0"/>
              </a:spcBef>
              <a:spcAft>
                <a:spcPts val="0"/>
              </a:spcAft>
              <a:buNone/>
            </a:pPr>
            <a:r>
              <a:rPr b="1" lang="en" sz="1600">
                <a:latin typeface="Merriweather"/>
                <a:ea typeface="Merriweather"/>
                <a:cs typeface="Merriweather"/>
                <a:sym typeface="Merriweather"/>
              </a:rPr>
              <a:t>CITI Training for Private Data Samples</a:t>
            </a:r>
            <a:endParaRPr b="1" sz="1600">
              <a:latin typeface="Merriweather"/>
              <a:ea typeface="Merriweather"/>
              <a:cs typeface="Merriweather"/>
              <a:sym typeface="Merriweather"/>
            </a:endParaRPr>
          </a:p>
        </p:txBody>
      </p:sp>
      <p:sp>
        <p:nvSpPr>
          <p:cNvPr id="363" name="Google Shape;363;p46"/>
          <p:cNvSpPr txBox="1"/>
          <p:nvPr/>
        </p:nvSpPr>
        <p:spPr>
          <a:xfrm>
            <a:off x="80900" y="3020425"/>
            <a:ext cx="3652200" cy="19086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4A86E8"/>
                </a:solidFill>
                <a:latin typeface="Merriweather"/>
                <a:ea typeface="Merriweather"/>
                <a:cs typeface="Merriweather"/>
                <a:sym typeface="Merriweather"/>
              </a:rPr>
              <a:t>Oct</a:t>
            </a:r>
            <a:endParaRPr b="1" sz="1600">
              <a:solidFill>
                <a:srgbClr val="4A86E8"/>
              </a:solidFill>
              <a:latin typeface="Merriweather"/>
              <a:ea typeface="Merriweather"/>
              <a:cs typeface="Merriweather"/>
              <a:sym typeface="Merriweather"/>
            </a:endParaRPr>
          </a:p>
          <a:p>
            <a:pPr indent="0" lvl="0" marL="0" rtl="0" algn="l">
              <a:spcBef>
                <a:spcPts val="0"/>
              </a:spcBef>
              <a:spcAft>
                <a:spcPts val="0"/>
              </a:spcAft>
              <a:buNone/>
            </a:pPr>
            <a:r>
              <a:rPr b="1" lang="en" sz="1600">
                <a:latin typeface="Merriweather"/>
                <a:ea typeface="Merriweather"/>
                <a:cs typeface="Merriweather"/>
                <a:sym typeface="Merriweather"/>
              </a:rPr>
              <a:t>Gather Public Data Samples:</a:t>
            </a:r>
            <a:endParaRPr b="1" sz="1600">
              <a:latin typeface="Merriweather"/>
              <a:ea typeface="Merriweather"/>
              <a:cs typeface="Merriweather"/>
              <a:sym typeface="Merriweather"/>
            </a:endParaRPr>
          </a:p>
          <a:p>
            <a:pPr indent="-330200" lvl="0" marL="457200" rtl="0" algn="l">
              <a:spcBef>
                <a:spcPts val="0"/>
              </a:spcBef>
              <a:spcAft>
                <a:spcPts val="0"/>
              </a:spcAft>
              <a:buSzPts val="1600"/>
              <a:buFont typeface="Merriweather"/>
              <a:buChar char="●"/>
            </a:pPr>
            <a:r>
              <a:rPr b="1" lang="en" sz="1600">
                <a:latin typeface="Merriweather"/>
                <a:ea typeface="Merriweather"/>
                <a:cs typeface="Merriweather"/>
                <a:sym typeface="Merriweather"/>
              </a:rPr>
              <a:t>Background information</a:t>
            </a:r>
            <a:endParaRPr b="1" sz="1600">
              <a:latin typeface="Merriweather"/>
              <a:ea typeface="Merriweather"/>
              <a:cs typeface="Merriweather"/>
              <a:sym typeface="Merriweather"/>
            </a:endParaRPr>
          </a:p>
          <a:p>
            <a:pPr indent="-330200" lvl="0" marL="457200" rtl="0" algn="l">
              <a:spcBef>
                <a:spcPts val="0"/>
              </a:spcBef>
              <a:spcAft>
                <a:spcPts val="0"/>
              </a:spcAft>
              <a:buSzPts val="1600"/>
              <a:buFont typeface="Merriweather"/>
              <a:buChar char="●"/>
            </a:pPr>
            <a:r>
              <a:rPr b="1" lang="en" sz="1600">
                <a:latin typeface="Merriweather"/>
                <a:ea typeface="Merriweather"/>
                <a:cs typeface="Merriweather"/>
                <a:sym typeface="Merriweather"/>
              </a:rPr>
              <a:t>Skin of color pictures in bad </a:t>
            </a:r>
            <a:r>
              <a:rPr b="1" lang="en" sz="1600">
                <a:latin typeface="Merriweather"/>
                <a:ea typeface="Merriweather"/>
                <a:cs typeface="Merriweather"/>
                <a:sym typeface="Merriweather"/>
              </a:rPr>
              <a:t>lighting,</a:t>
            </a:r>
            <a:r>
              <a:rPr b="1" lang="en" sz="1600">
                <a:latin typeface="Merriweather"/>
                <a:ea typeface="Merriweather"/>
                <a:cs typeface="Merriweather"/>
                <a:sym typeface="Merriweather"/>
              </a:rPr>
              <a:t> quality, and noisy background</a:t>
            </a:r>
            <a:endParaRPr b="1" sz="1600">
              <a:latin typeface="Merriweather"/>
              <a:ea typeface="Merriweather"/>
              <a:cs typeface="Merriweather"/>
              <a:sym typeface="Merriweather"/>
            </a:endParaRPr>
          </a:p>
          <a:p>
            <a:pPr indent="-330200" lvl="0" marL="457200" rtl="0" algn="l">
              <a:spcBef>
                <a:spcPts val="0"/>
              </a:spcBef>
              <a:spcAft>
                <a:spcPts val="0"/>
              </a:spcAft>
              <a:buSzPts val="1600"/>
              <a:buFont typeface="Merriweather"/>
              <a:buChar char="●"/>
            </a:pPr>
            <a:r>
              <a:rPr b="1" lang="en" sz="1600">
                <a:latin typeface="Merriweather"/>
                <a:ea typeface="Merriweather"/>
                <a:cs typeface="Merriweather"/>
                <a:sym typeface="Merriweather"/>
              </a:rPr>
              <a:t>Skin diseases on skin of color</a:t>
            </a:r>
            <a:endParaRPr b="1" sz="1600">
              <a:latin typeface="Merriweather"/>
              <a:ea typeface="Merriweather"/>
              <a:cs typeface="Merriweather"/>
              <a:sym typeface="Merriweather"/>
            </a:endParaRPr>
          </a:p>
        </p:txBody>
      </p:sp>
      <p:cxnSp>
        <p:nvCxnSpPr>
          <p:cNvPr id="364" name="Google Shape;364;p46"/>
          <p:cNvCxnSpPr/>
          <p:nvPr/>
        </p:nvCxnSpPr>
        <p:spPr>
          <a:xfrm rot="10800000">
            <a:off x="750675" y="2817925"/>
            <a:ext cx="246600" cy="145800"/>
          </a:xfrm>
          <a:prstGeom prst="straightConnector1">
            <a:avLst/>
          </a:prstGeom>
          <a:noFill/>
          <a:ln cap="flat" cmpd="sng" w="19050">
            <a:solidFill>
              <a:schemeClr val="dk1"/>
            </a:solidFill>
            <a:prstDash val="solid"/>
            <a:round/>
            <a:headEnd len="med" w="med" type="oval"/>
            <a:tailEnd len="med" w="med" type="none"/>
          </a:ln>
        </p:spPr>
      </p:cxnSp>
      <p:cxnSp>
        <p:nvCxnSpPr>
          <p:cNvPr id="365" name="Google Shape;365;p46"/>
          <p:cNvCxnSpPr/>
          <p:nvPr/>
        </p:nvCxnSpPr>
        <p:spPr>
          <a:xfrm flipH="1" rot="10800000">
            <a:off x="2486150" y="2179175"/>
            <a:ext cx="235500" cy="644100"/>
          </a:xfrm>
          <a:prstGeom prst="straightConnector1">
            <a:avLst/>
          </a:prstGeom>
          <a:noFill/>
          <a:ln cap="flat" cmpd="sng" w="19050">
            <a:solidFill>
              <a:schemeClr val="dk1"/>
            </a:solidFill>
            <a:prstDash val="solid"/>
            <a:round/>
            <a:headEnd len="med" w="med" type="none"/>
            <a:tailEnd len="med" w="med" type="oval"/>
          </a:ln>
        </p:spPr>
      </p:cxnSp>
      <p:sp>
        <p:nvSpPr>
          <p:cNvPr id="366" name="Google Shape;366;p46"/>
          <p:cNvSpPr txBox="1"/>
          <p:nvPr/>
        </p:nvSpPr>
        <p:spPr>
          <a:xfrm>
            <a:off x="1911450" y="676625"/>
            <a:ext cx="3176100" cy="13545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4A86E8"/>
                </a:solidFill>
                <a:latin typeface="Merriweather"/>
                <a:ea typeface="Merriweather"/>
                <a:cs typeface="Merriweather"/>
                <a:sym typeface="Merriweather"/>
              </a:rPr>
              <a:t>Nov</a:t>
            </a:r>
            <a:endParaRPr b="1" sz="1600">
              <a:solidFill>
                <a:srgbClr val="4A86E8"/>
              </a:solidFill>
              <a:latin typeface="Merriweather"/>
              <a:ea typeface="Merriweather"/>
              <a:cs typeface="Merriweather"/>
              <a:sym typeface="Merriweather"/>
            </a:endParaRPr>
          </a:p>
          <a:p>
            <a:pPr indent="-330200" lvl="0" marL="457200" rtl="0" algn="l">
              <a:spcBef>
                <a:spcPts val="0"/>
              </a:spcBef>
              <a:spcAft>
                <a:spcPts val="0"/>
              </a:spcAft>
              <a:buSzPts val="1600"/>
              <a:buFont typeface="Merriweather"/>
              <a:buChar char="●"/>
            </a:pPr>
            <a:r>
              <a:rPr b="1" lang="en">
                <a:latin typeface="Merriweather"/>
                <a:ea typeface="Merriweather"/>
                <a:cs typeface="Merriweather"/>
                <a:sym typeface="Merriweather"/>
              </a:rPr>
              <a:t>Segmentation to acquire region of interest, SLIC, Superpixels</a:t>
            </a:r>
            <a:endParaRPr b="1" sz="1600">
              <a:latin typeface="Merriweather"/>
              <a:ea typeface="Merriweather"/>
              <a:cs typeface="Merriweather"/>
              <a:sym typeface="Merriweather"/>
            </a:endParaRPr>
          </a:p>
          <a:p>
            <a:pPr indent="-330200" lvl="0" marL="457200" rtl="0" algn="l">
              <a:spcBef>
                <a:spcPts val="0"/>
              </a:spcBef>
              <a:spcAft>
                <a:spcPts val="0"/>
              </a:spcAft>
              <a:buSzPts val="1600"/>
              <a:buFont typeface="Merriweather"/>
              <a:buChar char="●"/>
            </a:pPr>
            <a:r>
              <a:rPr b="1" lang="en" sz="1600">
                <a:latin typeface="Merriweather"/>
                <a:ea typeface="Merriweather"/>
                <a:cs typeface="Merriweather"/>
                <a:sym typeface="Merriweather"/>
              </a:rPr>
              <a:t>contrast/lighting/angles</a:t>
            </a:r>
            <a:endParaRPr b="1" sz="1600">
              <a:latin typeface="Merriweather"/>
              <a:ea typeface="Merriweather"/>
              <a:cs typeface="Merriweather"/>
              <a:sym typeface="Merriweather"/>
            </a:endParaRPr>
          </a:p>
        </p:txBody>
      </p:sp>
      <p:sp>
        <p:nvSpPr>
          <p:cNvPr id="367" name="Google Shape;367;p46"/>
          <p:cNvSpPr txBox="1"/>
          <p:nvPr/>
        </p:nvSpPr>
        <p:spPr>
          <a:xfrm>
            <a:off x="3875138" y="3117275"/>
            <a:ext cx="1688700" cy="19086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4A86E8"/>
                </a:solidFill>
                <a:latin typeface="Merriweather"/>
                <a:ea typeface="Merriweather"/>
                <a:cs typeface="Merriweather"/>
                <a:sym typeface="Merriweather"/>
              </a:rPr>
              <a:t>Nov/Dec</a:t>
            </a:r>
            <a:endParaRPr b="1">
              <a:latin typeface="Merriweather"/>
              <a:ea typeface="Merriweather"/>
              <a:cs typeface="Merriweather"/>
              <a:sym typeface="Merriweather"/>
            </a:endParaRPr>
          </a:p>
          <a:p>
            <a:pPr indent="0" lvl="0" marL="0" rtl="0" algn="l">
              <a:spcBef>
                <a:spcPts val="0"/>
              </a:spcBef>
              <a:spcAft>
                <a:spcPts val="0"/>
              </a:spcAft>
              <a:buNone/>
            </a:pPr>
            <a:r>
              <a:rPr b="1" lang="en">
                <a:latin typeface="Merriweather"/>
                <a:ea typeface="Merriweather"/>
                <a:cs typeface="Merriweather"/>
                <a:sym typeface="Merriweather"/>
              </a:rPr>
              <a:t>Begin Enhancement/ Filtering/Color Space of Images (fixing contrast, lighting, and angles</a:t>
            </a:r>
            <a:endParaRPr b="1">
              <a:latin typeface="Merriweather"/>
              <a:ea typeface="Merriweather"/>
              <a:cs typeface="Merriweather"/>
              <a:sym typeface="Merriweather"/>
            </a:endParaRPr>
          </a:p>
        </p:txBody>
      </p:sp>
      <p:sp>
        <p:nvSpPr>
          <p:cNvPr id="368" name="Google Shape;368;p46"/>
          <p:cNvSpPr txBox="1"/>
          <p:nvPr/>
        </p:nvSpPr>
        <p:spPr>
          <a:xfrm>
            <a:off x="5705863" y="3448933"/>
            <a:ext cx="1718400" cy="10467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4A86E8"/>
                </a:solidFill>
                <a:latin typeface="Merriweather"/>
                <a:ea typeface="Merriweather"/>
                <a:cs typeface="Merriweather"/>
                <a:sym typeface="Merriweather"/>
              </a:rPr>
              <a:t>Feb 2023</a:t>
            </a:r>
            <a:endParaRPr b="1">
              <a:solidFill>
                <a:srgbClr val="4A86E8"/>
              </a:solidFill>
              <a:latin typeface="Merriweather"/>
              <a:ea typeface="Merriweather"/>
              <a:cs typeface="Merriweather"/>
              <a:sym typeface="Merriweather"/>
            </a:endParaRPr>
          </a:p>
          <a:p>
            <a:pPr indent="0" lvl="0" marL="0" rtl="0" algn="l">
              <a:spcBef>
                <a:spcPts val="0"/>
              </a:spcBef>
              <a:spcAft>
                <a:spcPts val="0"/>
              </a:spcAft>
              <a:buNone/>
            </a:pPr>
            <a:r>
              <a:rPr b="1" lang="en">
                <a:latin typeface="Merriweather"/>
                <a:ea typeface="Merriweather"/>
                <a:cs typeface="Merriweather"/>
                <a:sym typeface="Merriweather"/>
              </a:rPr>
              <a:t>Implementation of Deep Learning</a:t>
            </a:r>
            <a:endParaRPr b="1">
              <a:latin typeface="Merriweather"/>
              <a:ea typeface="Merriweather"/>
              <a:cs typeface="Merriweather"/>
              <a:sym typeface="Merriweather"/>
            </a:endParaRPr>
          </a:p>
        </p:txBody>
      </p:sp>
      <p:cxnSp>
        <p:nvCxnSpPr>
          <p:cNvPr id="369" name="Google Shape;369;p46"/>
          <p:cNvCxnSpPr/>
          <p:nvPr/>
        </p:nvCxnSpPr>
        <p:spPr>
          <a:xfrm rot="10800000">
            <a:off x="4158238" y="2814988"/>
            <a:ext cx="122400" cy="271800"/>
          </a:xfrm>
          <a:prstGeom prst="straightConnector1">
            <a:avLst/>
          </a:prstGeom>
          <a:noFill/>
          <a:ln cap="flat" cmpd="sng" w="19050">
            <a:solidFill>
              <a:schemeClr val="dk1"/>
            </a:solidFill>
            <a:prstDash val="solid"/>
            <a:round/>
            <a:headEnd len="med" w="med" type="oval"/>
            <a:tailEnd len="med" w="med" type="none"/>
          </a:ln>
        </p:spPr>
      </p:cxnSp>
      <p:sp>
        <p:nvSpPr>
          <p:cNvPr id="370" name="Google Shape;370;p46"/>
          <p:cNvSpPr txBox="1"/>
          <p:nvPr/>
        </p:nvSpPr>
        <p:spPr>
          <a:xfrm>
            <a:off x="5208725" y="1702500"/>
            <a:ext cx="1688700" cy="6156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4A86E8"/>
                </a:solidFill>
                <a:latin typeface="Merriweather"/>
                <a:ea typeface="Merriweather"/>
                <a:cs typeface="Merriweather"/>
                <a:sym typeface="Merriweather"/>
              </a:rPr>
              <a:t>Jan 2023</a:t>
            </a:r>
            <a:endParaRPr b="1">
              <a:solidFill>
                <a:srgbClr val="4A86E8"/>
              </a:solidFill>
              <a:latin typeface="Merriweather"/>
              <a:ea typeface="Merriweather"/>
              <a:cs typeface="Merriweather"/>
              <a:sym typeface="Merriweather"/>
            </a:endParaRPr>
          </a:p>
          <a:p>
            <a:pPr indent="0" lvl="0" marL="0" rtl="0" algn="l">
              <a:spcBef>
                <a:spcPts val="0"/>
              </a:spcBef>
              <a:spcAft>
                <a:spcPts val="0"/>
              </a:spcAft>
              <a:buNone/>
            </a:pPr>
            <a:r>
              <a:rPr b="1" lang="en">
                <a:latin typeface="Merriweather"/>
                <a:ea typeface="Merriweather"/>
                <a:cs typeface="Merriweather"/>
                <a:sym typeface="Merriweather"/>
              </a:rPr>
              <a:t>AI identification</a:t>
            </a:r>
            <a:endParaRPr b="1">
              <a:latin typeface="Merriweather"/>
              <a:ea typeface="Merriweather"/>
              <a:cs typeface="Merriweather"/>
              <a:sym typeface="Merriweather"/>
            </a:endParaRPr>
          </a:p>
        </p:txBody>
      </p:sp>
      <p:cxnSp>
        <p:nvCxnSpPr>
          <p:cNvPr id="371" name="Google Shape;371;p46"/>
          <p:cNvCxnSpPr/>
          <p:nvPr/>
        </p:nvCxnSpPr>
        <p:spPr>
          <a:xfrm flipH="1">
            <a:off x="5430175" y="2373100"/>
            <a:ext cx="275700" cy="450900"/>
          </a:xfrm>
          <a:prstGeom prst="straightConnector1">
            <a:avLst/>
          </a:prstGeom>
          <a:noFill/>
          <a:ln cap="flat" cmpd="sng" w="19050">
            <a:solidFill>
              <a:schemeClr val="dk1"/>
            </a:solidFill>
            <a:prstDash val="solid"/>
            <a:round/>
            <a:headEnd len="med" w="med" type="oval"/>
            <a:tailEnd len="med" w="med" type="none"/>
          </a:ln>
        </p:spPr>
      </p:cxnSp>
      <p:cxnSp>
        <p:nvCxnSpPr>
          <p:cNvPr id="372" name="Google Shape;372;p46"/>
          <p:cNvCxnSpPr/>
          <p:nvPr/>
        </p:nvCxnSpPr>
        <p:spPr>
          <a:xfrm>
            <a:off x="6138625" y="2873300"/>
            <a:ext cx="292200" cy="539700"/>
          </a:xfrm>
          <a:prstGeom prst="straightConnector1">
            <a:avLst/>
          </a:prstGeom>
          <a:noFill/>
          <a:ln cap="flat" cmpd="sng" w="19050">
            <a:solidFill>
              <a:schemeClr val="dk1"/>
            </a:solidFill>
            <a:prstDash val="solid"/>
            <a:round/>
            <a:headEnd len="med" w="med" type="none"/>
            <a:tailEnd len="med" w="med" type="oval"/>
          </a:ln>
        </p:spPr>
      </p:cxnSp>
      <p:sp>
        <p:nvSpPr>
          <p:cNvPr id="373" name="Google Shape;373;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a:latin typeface="Roboto Condensed"/>
                <a:ea typeface="Roboto Condensed"/>
                <a:cs typeface="Roboto Condensed"/>
                <a:sym typeface="Roboto Condensed"/>
              </a:rPr>
              <a:t>‹#›</a:t>
            </a:fld>
            <a:endParaRPr b="1">
              <a:latin typeface="Roboto Condensed"/>
              <a:ea typeface="Roboto Condensed"/>
              <a:cs typeface="Roboto Condensed"/>
              <a:sym typeface="Roboto Condense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800">
                <a:latin typeface="Roboto Condensed"/>
                <a:ea typeface="Roboto Condensed"/>
                <a:cs typeface="Roboto Condensed"/>
                <a:sym typeface="Roboto Condensed"/>
              </a:rPr>
              <a:t>‹#›</a:t>
            </a:fld>
            <a:endParaRPr b="1" sz="1800">
              <a:latin typeface="Roboto Condensed"/>
              <a:ea typeface="Roboto Condensed"/>
              <a:cs typeface="Roboto Condensed"/>
              <a:sym typeface="Roboto Condensed"/>
            </a:endParaRPr>
          </a:p>
        </p:txBody>
      </p:sp>
      <p:sp>
        <p:nvSpPr>
          <p:cNvPr id="379" name="Google Shape;379;p47"/>
          <p:cNvSpPr/>
          <p:nvPr/>
        </p:nvSpPr>
        <p:spPr>
          <a:xfrm>
            <a:off x="274850" y="626500"/>
            <a:ext cx="2015700" cy="1715100"/>
          </a:xfrm>
          <a:prstGeom prst="rect">
            <a:avLst/>
          </a:prstGeom>
          <a:solidFill>
            <a:srgbClr val="E1EF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380" name="Google Shape;380;p47"/>
          <p:cNvSpPr/>
          <p:nvPr/>
        </p:nvSpPr>
        <p:spPr>
          <a:xfrm>
            <a:off x="4839625" y="647125"/>
            <a:ext cx="1507200" cy="1715100"/>
          </a:xfrm>
          <a:prstGeom prst="rect">
            <a:avLst/>
          </a:prstGeom>
          <a:solidFill>
            <a:srgbClr val="DDEAF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1600" u="none" cap="none" strike="noStrike">
                <a:latin typeface="Calibri"/>
                <a:ea typeface="Calibri"/>
                <a:cs typeface="Calibri"/>
                <a:sym typeface="Calibri"/>
              </a:rPr>
              <a:t>Enhancement</a:t>
            </a:r>
            <a:endParaRPr sz="1300"/>
          </a:p>
          <a:p>
            <a:pPr indent="0" lvl="0" marL="0" marR="0" rtl="0" algn="ctr">
              <a:spcBef>
                <a:spcPts val="0"/>
              </a:spcBef>
              <a:spcAft>
                <a:spcPts val="0"/>
              </a:spcAft>
              <a:buNone/>
            </a:pPr>
            <a:r>
              <a:rPr b="0" i="0" lang="en" u="none" cap="none" strike="noStrike">
                <a:latin typeface="Calibri"/>
                <a:ea typeface="Calibri"/>
                <a:cs typeface="Calibri"/>
                <a:sym typeface="Calibri"/>
              </a:rPr>
              <a:t>[Super-resolution, Color calibration]</a:t>
            </a:r>
            <a:endParaRPr b="0" i="0" u="none" cap="none" strike="noStrike">
              <a:latin typeface="Calibri"/>
              <a:ea typeface="Calibri"/>
              <a:cs typeface="Calibri"/>
              <a:sym typeface="Calibri"/>
            </a:endParaRPr>
          </a:p>
        </p:txBody>
      </p:sp>
      <p:sp>
        <p:nvSpPr>
          <p:cNvPr id="381" name="Google Shape;381;p47"/>
          <p:cNvSpPr/>
          <p:nvPr/>
        </p:nvSpPr>
        <p:spPr>
          <a:xfrm>
            <a:off x="4775200" y="2619375"/>
            <a:ext cx="1507200" cy="2211300"/>
          </a:xfrm>
          <a:prstGeom prst="rect">
            <a:avLst/>
          </a:prstGeom>
          <a:solidFill>
            <a:srgbClr val="FBE4D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rPr b="0" i="0" lang="en" sz="1600" u="none" cap="none" strike="noStrike">
                <a:latin typeface="Calibri"/>
                <a:ea typeface="Calibri"/>
                <a:cs typeface="Calibri"/>
                <a:sym typeface="Calibri"/>
              </a:rPr>
              <a:t>[Domain </a:t>
            </a:r>
            <a:r>
              <a:rPr lang="en" sz="1600">
                <a:latin typeface="Calibri"/>
                <a:ea typeface="Calibri"/>
                <a:cs typeface="Calibri"/>
                <a:sym typeface="Calibri"/>
              </a:rPr>
              <a:t>adaptation</a:t>
            </a:r>
            <a:r>
              <a:rPr b="0" i="0" lang="en" sz="1600" u="none" cap="none" strike="noStrike">
                <a:latin typeface="Calibri"/>
                <a:ea typeface="Calibri"/>
                <a:cs typeface="Calibri"/>
                <a:sym typeface="Calibri"/>
              </a:rPr>
              <a:t>, Augmentation]</a:t>
            </a:r>
            <a:endParaRPr b="0" i="0" sz="1600" u="none" cap="none" strike="noStrike">
              <a:latin typeface="Calibri"/>
              <a:ea typeface="Calibri"/>
              <a:cs typeface="Calibri"/>
              <a:sym typeface="Calibri"/>
            </a:endParaRPr>
          </a:p>
        </p:txBody>
      </p:sp>
      <p:sp>
        <p:nvSpPr>
          <p:cNvPr id="382" name="Google Shape;382;p47"/>
          <p:cNvSpPr/>
          <p:nvPr/>
        </p:nvSpPr>
        <p:spPr>
          <a:xfrm>
            <a:off x="6762725" y="2619375"/>
            <a:ext cx="2015700" cy="2211300"/>
          </a:xfrm>
          <a:prstGeom prst="rect">
            <a:avLst/>
          </a:prstGeom>
          <a:solidFill>
            <a:srgbClr val="E1EF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383" name="Google Shape;383;p47"/>
          <p:cNvSpPr/>
          <p:nvPr/>
        </p:nvSpPr>
        <p:spPr>
          <a:xfrm>
            <a:off x="2857500" y="2619376"/>
            <a:ext cx="1507200" cy="2211300"/>
          </a:xfrm>
          <a:prstGeom prst="rect">
            <a:avLst/>
          </a:prstGeom>
          <a:solidFill>
            <a:srgbClr val="FFF2C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3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rPr b="0" i="0" lang="en" sz="1600" u="none" cap="none" strike="noStrike">
                <a:latin typeface="Calibri"/>
                <a:ea typeface="Calibri"/>
                <a:cs typeface="Calibri"/>
                <a:sym typeface="Calibri"/>
              </a:rPr>
              <a:t>[Deep learning, </a:t>
            </a:r>
            <a:endParaRPr b="0" i="0" sz="1600" u="none" cap="none" strike="noStrike">
              <a:latin typeface="Calibri"/>
              <a:ea typeface="Calibri"/>
              <a:cs typeface="Calibri"/>
              <a:sym typeface="Calibri"/>
            </a:endParaRPr>
          </a:p>
          <a:p>
            <a:pPr indent="0" lvl="0" marL="0" marR="0" rtl="0" algn="ctr">
              <a:spcBef>
                <a:spcPts val="0"/>
              </a:spcBef>
              <a:spcAft>
                <a:spcPts val="0"/>
              </a:spcAft>
              <a:buNone/>
            </a:pPr>
            <a:r>
              <a:rPr b="0" i="0" lang="en" sz="1600" u="none" cap="none" strike="noStrike">
                <a:latin typeface="Calibri"/>
                <a:ea typeface="Calibri"/>
                <a:cs typeface="Calibri"/>
                <a:sym typeface="Calibri"/>
              </a:rPr>
              <a:t>Visual patterns]</a:t>
            </a:r>
            <a:endParaRPr b="0" i="0" sz="1600" u="none" cap="none" strike="noStrike">
              <a:latin typeface="Calibri"/>
              <a:ea typeface="Calibri"/>
              <a:cs typeface="Calibri"/>
              <a:sym typeface="Calibri"/>
            </a:endParaRPr>
          </a:p>
        </p:txBody>
      </p:sp>
      <p:sp>
        <p:nvSpPr>
          <p:cNvPr id="384" name="Google Shape;384;p47"/>
          <p:cNvSpPr/>
          <p:nvPr/>
        </p:nvSpPr>
        <p:spPr>
          <a:xfrm>
            <a:off x="274850" y="2619375"/>
            <a:ext cx="2172300" cy="2211300"/>
          </a:xfrm>
          <a:prstGeom prst="rect">
            <a:avLst/>
          </a:prstGeom>
          <a:solidFill>
            <a:srgbClr val="E1EFD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0" i="0" lang="en" sz="1400" u="none" cap="none" strike="noStrike">
                <a:solidFill>
                  <a:schemeClr val="dk1"/>
                </a:solidFill>
                <a:latin typeface="Calibri"/>
                <a:ea typeface="Calibri"/>
                <a:cs typeface="Calibri"/>
                <a:sym typeface="Calibri"/>
              </a:rPr>
              <a:t> </a:t>
            </a:r>
            <a:endParaRPr sz="1400">
              <a:solidFill>
                <a:schemeClr val="dk1"/>
              </a:solidFill>
              <a:latin typeface="Calibri"/>
              <a:ea typeface="Calibri"/>
              <a:cs typeface="Calibri"/>
              <a:sym typeface="Calibri"/>
            </a:endParaRPr>
          </a:p>
        </p:txBody>
      </p:sp>
      <p:sp>
        <p:nvSpPr>
          <p:cNvPr id="385" name="Google Shape;385;p47"/>
          <p:cNvSpPr/>
          <p:nvPr/>
        </p:nvSpPr>
        <p:spPr>
          <a:xfrm>
            <a:off x="6920475" y="716575"/>
            <a:ext cx="2172300" cy="1715100"/>
          </a:xfrm>
          <a:prstGeom prst="rect">
            <a:avLst/>
          </a:prstGeom>
          <a:solidFill>
            <a:srgbClr val="E1EF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386" name="Google Shape;386;p47"/>
          <p:cNvSpPr/>
          <p:nvPr/>
        </p:nvSpPr>
        <p:spPr>
          <a:xfrm>
            <a:off x="2328775" y="1579100"/>
            <a:ext cx="490500" cy="474300"/>
          </a:xfrm>
          <a:prstGeom prst="rightArrow">
            <a:avLst>
              <a:gd fmla="val 50000" name="adj1"/>
              <a:gd fmla="val 50000" name="adj2"/>
            </a:avLst>
          </a:prstGeom>
          <a:solidFill>
            <a:srgbClr val="9CC2E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7" name="Google Shape;387;p47"/>
          <p:cNvSpPr/>
          <p:nvPr/>
        </p:nvSpPr>
        <p:spPr>
          <a:xfrm>
            <a:off x="4349075" y="1481988"/>
            <a:ext cx="490500" cy="575400"/>
          </a:xfrm>
          <a:prstGeom prst="rightArrow">
            <a:avLst>
              <a:gd fmla="val 50000" name="adj1"/>
              <a:gd fmla="val 50000" name="adj2"/>
            </a:avLst>
          </a:prstGeom>
          <a:solidFill>
            <a:srgbClr val="9CC2E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8" name="Google Shape;388;p47"/>
          <p:cNvSpPr/>
          <p:nvPr/>
        </p:nvSpPr>
        <p:spPr>
          <a:xfrm>
            <a:off x="6411375" y="1482000"/>
            <a:ext cx="490500" cy="621900"/>
          </a:xfrm>
          <a:prstGeom prst="rightArrow">
            <a:avLst>
              <a:gd fmla="val 50000" name="adj1"/>
              <a:gd fmla="val 51155" name="adj2"/>
            </a:avLst>
          </a:prstGeom>
          <a:solidFill>
            <a:srgbClr val="9CC2E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9" name="Google Shape;389;p47"/>
          <p:cNvSpPr/>
          <p:nvPr/>
        </p:nvSpPr>
        <p:spPr>
          <a:xfrm rot="8628537">
            <a:off x="6360714" y="2236630"/>
            <a:ext cx="470973" cy="378446"/>
          </a:xfrm>
          <a:prstGeom prst="rightArrow">
            <a:avLst>
              <a:gd fmla="val 50000" name="adj1"/>
              <a:gd fmla="val 45203" name="adj2"/>
            </a:avLst>
          </a:prstGeom>
          <a:solidFill>
            <a:srgbClr val="FEE59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90" name="Google Shape;390;p47"/>
          <p:cNvSpPr/>
          <p:nvPr/>
        </p:nvSpPr>
        <p:spPr>
          <a:xfrm>
            <a:off x="6294700" y="2902700"/>
            <a:ext cx="490500" cy="474300"/>
          </a:xfrm>
          <a:prstGeom prst="rightArrow">
            <a:avLst>
              <a:gd fmla="val 50000" name="adj1"/>
              <a:gd fmla="val 50000" name="adj2"/>
            </a:avLst>
          </a:prstGeom>
          <a:solidFill>
            <a:srgbClr val="FEE59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91" name="Google Shape;391;p47"/>
          <p:cNvSpPr/>
          <p:nvPr/>
        </p:nvSpPr>
        <p:spPr>
          <a:xfrm rot="10800000">
            <a:off x="4356350" y="2917225"/>
            <a:ext cx="402300" cy="501000"/>
          </a:xfrm>
          <a:prstGeom prst="rightArrow">
            <a:avLst>
              <a:gd fmla="val 50000" name="adj1"/>
              <a:gd fmla="val 50000" name="adj2"/>
            </a:avLst>
          </a:prstGeom>
          <a:solidFill>
            <a:srgbClr val="DBDBD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92" name="Google Shape;392;p47"/>
          <p:cNvSpPr/>
          <p:nvPr/>
        </p:nvSpPr>
        <p:spPr>
          <a:xfrm rot="10800000">
            <a:off x="2469350" y="2949300"/>
            <a:ext cx="355800" cy="479700"/>
          </a:xfrm>
          <a:prstGeom prst="rightArrow">
            <a:avLst>
              <a:gd fmla="val 50000" name="adj1"/>
              <a:gd fmla="val 50000" name="adj2"/>
            </a:avLst>
          </a:prstGeom>
          <a:solidFill>
            <a:srgbClr val="DBDBD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93" name="Google Shape;393;p47"/>
          <p:cNvSpPr txBox="1"/>
          <p:nvPr/>
        </p:nvSpPr>
        <p:spPr>
          <a:xfrm>
            <a:off x="369650" y="716575"/>
            <a:ext cx="18261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400">
                <a:latin typeface="Calibri"/>
                <a:ea typeface="Calibri"/>
                <a:cs typeface="Calibri"/>
                <a:sym typeface="Calibri"/>
              </a:rPr>
              <a:t>Input: </a:t>
            </a:r>
            <a:r>
              <a:rPr lang="en" sz="1400">
                <a:latin typeface="Calibri"/>
                <a:ea typeface="Calibri"/>
                <a:cs typeface="Calibri"/>
                <a:sym typeface="Calibri"/>
              </a:rPr>
              <a:t>Raw Images</a:t>
            </a:r>
            <a:endParaRPr sz="1400">
              <a:latin typeface="Calibri"/>
              <a:ea typeface="Calibri"/>
              <a:cs typeface="Calibri"/>
              <a:sym typeface="Calibri"/>
            </a:endParaRPr>
          </a:p>
        </p:txBody>
      </p:sp>
      <p:pic>
        <p:nvPicPr>
          <p:cNvPr descr="A close-up of a person's foot&#10;&#10;Description automatically generated with low confidence" id="394" name="Google Shape;394;p47"/>
          <p:cNvPicPr preferRelativeResize="0"/>
          <p:nvPr/>
        </p:nvPicPr>
        <p:blipFill rotWithShape="1">
          <a:blip r:embed="rId3">
            <a:alphaModFix/>
          </a:blip>
          <a:srcRect b="0" l="0" r="0" t="0"/>
          <a:stretch/>
        </p:blipFill>
        <p:spPr>
          <a:xfrm>
            <a:off x="529101" y="1070718"/>
            <a:ext cx="1507200" cy="1127062"/>
          </a:xfrm>
          <a:prstGeom prst="rect">
            <a:avLst/>
          </a:prstGeom>
          <a:noFill/>
          <a:ln>
            <a:noFill/>
          </a:ln>
        </p:spPr>
      </p:pic>
      <p:sp>
        <p:nvSpPr>
          <p:cNvPr id="395" name="Google Shape;395;p47"/>
          <p:cNvSpPr/>
          <p:nvPr/>
        </p:nvSpPr>
        <p:spPr>
          <a:xfrm>
            <a:off x="2811500" y="647125"/>
            <a:ext cx="1507200" cy="1715100"/>
          </a:xfrm>
          <a:prstGeom prst="rect">
            <a:avLst/>
          </a:prstGeom>
          <a:solidFill>
            <a:srgbClr val="DDEAF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600">
                <a:latin typeface="Calibri"/>
                <a:ea typeface="Calibri"/>
                <a:cs typeface="Calibri"/>
                <a:sym typeface="Calibri"/>
              </a:rPr>
              <a:t>ROI Detection</a:t>
            </a:r>
            <a:endParaRPr sz="1300"/>
          </a:p>
          <a:p>
            <a:pPr indent="0" lvl="0" marL="0" marR="0" rtl="0" algn="ctr">
              <a:spcBef>
                <a:spcPts val="0"/>
              </a:spcBef>
              <a:spcAft>
                <a:spcPts val="0"/>
              </a:spcAft>
              <a:buNone/>
            </a:pPr>
            <a:r>
              <a:rPr lang="en">
                <a:latin typeface="Calibri"/>
                <a:ea typeface="Calibri"/>
                <a:cs typeface="Calibri"/>
                <a:sym typeface="Calibri"/>
              </a:rPr>
              <a:t>[Weakly supervised Segmentation]</a:t>
            </a:r>
            <a:endParaRPr>
              <a:latin typeface="Calibri"/>
              <a:ea typeface="Calibri"/>
              <a:cs typeface="Calibri"/>
              <a:sym typeface="Calibri"/>
            </a:endParaRPr>
          </a:p>
        </p:txBody>
      </p:sp>
      <p:sp>
        <p:nvSpPr>
          <p:cNvPr id="396" name="Google Shape;396;p47"/>
          <p:cNvSpPr txBox="1"/>
          <p:nvPr/>
        </p:nvSpPr>
        <p:spPr>
          <a:xfrm>
            <a:off x="2857500" y="647125"/>
            <a:ext cx="3424800" cy="300000"/>
          </a:xfrm>
          <a:prstGeom prst="rect">
            <a:avLst/>
          </a:prstGeom>
          <a:solidFill>
            <a:srgbClr val="DDEAF6"/>
          </a:solid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500">
                <a:solidFill>
                  <a:srgbClr val="C00000"/>
                </a:solidFill>
                <a:latin typeface="Calibri"/>
                <a:ea typeface="Calibri"/>
                <a:cs typeface="Calibri"/>
                <a:sym typeface="Calibri"/>
              </a:rPr>
              <a:t>Aim 1:  Automatic Preprocessing</a:t>
            </a:r>
            <a:endParaRPr sz="1500">
              <a:solidFill>
                <a:srgbClr val="C00000"/>
              </a:solidFill>
              <a:latin typeface="Calibri"/>
              <a:ea typeface="Calibri"/>
              <a:cs typeface="Calibri"/>
              <a:sym typeface="Calibri"/>
            </a:endParaRPr>
          </a:p>
        </p:txBody>
      </p:sp>
      <p:sp>
        <p:nvSpPr>
          <p:cNvPr id="397" name="Google Shape;397;p47"/>
          <p:cNvSpPr txBox="1"/>
          <p:nvPr/>
        </p:nvSpPr>
        <p:spPr>
          <a:xfrm>
            <a:off x="7509972" y="716573"/>
            <a:ext cx="9933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400">
                <a:latin typeface="Calibri"/>
                <a:ea typeface="Calibri"/>
                <a:cs typeface="Calibri"/>
                <a:sym typeface="Calibri"/>
              </a:rPr>
              <a:t>Output 1</a:t>
            </a:r>
            <a:endParaRPr sz="1400">
              <a:latin typeface="Calibri"/>
              <a:ea typeface="Calibri"/>
              <a:cs typeface="Calibri"/>
              <a:sym typeface="Calibri"/>
            </a:endParaRPr>
          </a:p>
        </p:txBody>
      </p:sp>
      <p:pic>
        <p:nvPicPr>
          <p:cNvPr descr="A close-up of a person's foot&#10;&#10;Description automatically generated with low confidence" id="398" name="Google Shape;398;p47"/>
          <p:cNvPicPr preferRelativeResize="0"/>
          <p:nvPr/>
        </p:nvPicPr>
        <p:blipFill rotWithShape="1">
          <a:blip r:embed="rId3">
            <a:alphaModFix/>
          </a:blip>
          <a:srcRect b="33509" l="30955" r="36920" t="21776"/>
          <a:stretch/>
        </p:blipFill>
        <p:spPr>
          <a:xfrm>
            <a:off x="7091776" y="1042628"/>
            <a:ext cx="1175449" cy="1223522"/>
          </a:xfrm>
          <a:prstGeom prst="rect">
            <a:avLst/>
          </a:prstGeom>
          <a:noFill/>
          <a:ln>
            <a:noFill/>
          </a:ln>
        </p:spPr>
      </p:pic>
      <p:sp>
        <p:nvSpPr>
          <p:cNvPr id="399" name="Google Shape;399;p47"/>
          <p:cNvSpPr txBox="1"/>
          <p:nvPr/>
        </p:nvSpPr>
        <p:spPr>
          <a:xfrm>
            <a:off x="4665650" y="2743425"/>
            <a:ext cx="1717800" cy="5001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400">
                <a:solidFill>
                  <a:srgbClr val="C00000"/>
                </a:solidFill>
                <a:latin typeface="Calibri"/>
                <a:ea typeface="Calibri"/>
                <a:cs typeface="Calibri"/>
                <a:sym typeface="Calibri"/>
              </a:rPr>
              <a:t>Aim 2: </a:t>
            </a:r>
            <a:endParaRPr b="1" sz="1400">
              <a:solidFill>
                <a:srgbClr val="C00000"/>
              </a:solidFill>
              <a:latin typeface="Calibri"/>
              <a:ea typeface="Calibri"/>
              <a:cs typeface="Calibri"/>
              <a:sym typeface="Calibri"/>
            </a:endParaRPr>
          </a:p>
          <a:p>
            <a:pPr indent="0" lvl="0" marL="0" marR="0" rtl="0" algn="ctr">
              <a:spcBef>
                <a:spcPts val="0"/>
              </a:spcBef>
              <a:spcAft>
                <a:spcPts val="0"/>
              </a:spcAft>
              <a:buNone/>
            </a:pPr>
            <a:r>
              <a:rPr b="1" lang="en" sz="1400">
                <a:solidFill>
                  <a:srgbClr val="C00000"/>
                </a:solidFill>
                <a:latin typeface="Calibri"/>
                <a:ea typeface="Calibri"/>
                <a:cs typeface="Calibri"/>
                <a:sym typeface="Calibri"/>
              </a:rPr>
              <a:t>Disease Diagnosis</a:t>
            </a:r>
            <a:endParaRPr sz="1100"/>
          </a:p>
        </p:txBody>
      </p:sp>
      <p:sp>
        <p:nvSpPr>
          <p:cNvPr id="400" name="Google Shape;400;p47"/>
          <p:cNvSpPr txBox="1"/>
          <p:nvPr/>
        </p:nvSpPr>
        <p:spPr>
          <a:xfrm>
            <a:off x="7273925" y="2835675"/>
            <a:ext cx="993300" cy="315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600">
                <a:latin typeface="Calibri"/>
                <a:ea typeface="Calibri"/>
                <a:cs typeface="Calibri"/>
                <a:sym typeface="Calibri"/>
              </a:rPr>
              <a:t>Output 2 </a:t>
            </a:r>
            <a:endParaRPr sz="1600">
              <a:latin typeface="Calibri"/>
              <a:ea typeface="Calibri"/>
              <a:cs typeface="Calibri"/>
              <a:sym typeface="Calibri"/>
            </a:endParaRPr>
          </a:p>
        </p:txBody>
      </p:sp>
      <p:sp>
        <p:nvSpPr>
          <p:cNvPr id="401" name="Google Shape;401;p47"/>
          <p:cNvSpPr txBox="1"/>
          <p:nvPr/>
        </p:nvSpPr>
        <p:spPr>
          <a:xfrm>
            <a:off x="7058975" y="3167025"/>
            <a:ext cx="1423200" cy="1116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700">
                <a:latin typeface="Calibri"/>
                <a:ea typeface="Calibri"/>
                <a:cs typeface="Calibri"/>
                <a:sym typeface="Calibri"/>
              </a:rPr>
              <a:t>Disease: buruli ulcer</a:t>
            </a:r>
            <a:endParaRPr sz="1700">
              <a:latin typeface="Calibri"/>
              <a:ea typeface="Calibri"/>
              <a:cs typeface="Calibri"/>
              <a:sym typeface="Calibri"/>
            </a:endParaRPr>
          </a:p>
          <a:p>
            <a:pPr indent="0" lvl="0" marL="0" marR="0" rtl="0" algn="ctr">
              <a:spcBef>
                <a:spcPts val="0"/>
              </a:spcBef>
              <a:spcAft>
                <a:spcPts val="0"/>
              </a:spcAft>
              <a:buNone/>
            </a:pPr>
            <a:r>
              <a:rPr lang="en" sz="1700">
                <a:latin typeface="Calibri"/>
                <a:ea typeface="Calibri"/>
                <a:cs typeface="Calibri"/>
                <a:sym typeface="Calibri"/>
              </a:rPr>
              <a:t>Confidence: 90%</a:t>
            </a:r>
            <a:endParaRPr sz="1700">
              <a:latin typeface="Calibri"/>
              <a:ea typeface="Calibri"/>
              <a:cs typeface="Calibri"/>
              <a:sym typeface="Calibri"/>
            </a:endParaRPr>
          </a:p>
        </p:txBody>
      </p:sp>
      <p:sp>
        <p:nvSpPr>
          <p:cNvPr id="402" name="Google Shape;402;p47"/>
          <p:cNvSpPr txBox="1"/>
          <p:nvPr/>
        </p:nvSpPr>
        <p:spPr>
          <a:xfrm>
            <a:off x="2752275" y="2727971"/>
            <a:ext cx="1717800" cy="531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500">
                <a:solidFill>
                  <a:srgbClr val="C00000"/>
                </a:solidFill>
                <a:latin typeface="Calibri"/>
                <a:ea typeface="Calibri"/>
                <a:cs typeface="Calibri"/>
                <a:sym typeface="Calibri"/>
              </a:rPr>
              <a:t>Aim 3: </a:t>
            </a:r>
            <a:endParaRPr b="1" sz="1500">
              <a:solidFill>
                <a:srgbClr val="C00000"/>
              </a:solidFill>
              <a:latin typeface="Calibri"/>
              <a:ea typeface="Calibri"/>
              <a:cs typeface="Calibri"/>
              <a:sym typeface="Calibri"/>
            </a:endParaRPr>
          </a:p>
          <a:p>
            <a:pPr indent="0" lvl="0" marL="0" marR="0" rtl="0" algn="ctr">
              <a:spcBef>
                <a:spcPts val="0"/>
              </a:spcBef>
              <a:spcAft>
                <a:spcPts val="0"/>
              </a:spcAft>
              <a:buNone/>
            </a:pPr>
            <a:r>
              <a:rPr b="1" lang="en" sz="1500">
                <a:solidFill>
                  <a:srgbClr val="C00000"/>
                </a:solidFill>
                <a:latin typeface="Calibri"/>
                <a:ea typeface="Calibri"/>
                <a:cs typeface="Calibri"/>
                <a:sym typeface="Calibri"/>
              </a:rPr>
              <a:t>Interpretation</a:t>
            </a:r>
            <a:endParaRPr sz="1500">
              <a:solidFill>
                <a:srgbClr val="C00000"/>
              </a:solidFill>
              <a:latin typeface="Calibri"/>
              <a:ea typeface="Calibri"/>
              <a:cs typeface="Calibri"/>
              <a:sym typeface="Calibri"/>
            </a:endParaRPr>
          </a:p>
        </p:txBody>
      </p:sp>
      <p:sp>
        <p:nvSpPr>
          <p:cNvPr id="403" name="Google Shape;403;p47"/>
          <p:cNvSpPr txBox="1"/>
          <p:nvPr/>
        </p:nvSpPr>
        <p:spPr>
          <a:xfrm>
            <a:off x="936511" y="2727965"/>
            <a:ext cx="849000" cy="300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500">
                <a:latin typeface="Calibri"/>
                <a:ea typeface="Calibri"/>
                <a:cs typeface="Calibri"/>
                <a:sym typeface="Calibri"/>
              </a:rPr>
              <a:t>Output 3</a:t>
            </a:r>
            <a:endParaRPr sz="1500">
              <a:latin typeface="Calibri"/>
              <a:ea typeface="Calibri"/>
              <a:cs typeface="Calibri"/>
              <a:sym typeface="Calibri"/>
            </a:endParaRPr>
          </a:p>
        </p:txBody>
      </p:sp>
      <p:sp>
        <p:nvSpPr>
          <p:cNvPr id="404" name="Google Shape;404;p47"/>
          <p:cNvSpPr txBox="1"/>
          <p:nvPr/>
        </p:nvSpPr>
        <p:spPr>
          <a:xfrm>
            <a:off x="399947" y="4114875"/>
            <a:ext cx="1922100" cy="715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1200">
              <a:latin typeface="Calibri"/>
              <a:ea typeface="Calibri"/>
              <a:cs typeface="Calibri"/>
              <a:sym typeface="Calibri"/>
            </a:endParaRPr>
          </a:p>
          <a:p>
            <a:pPr indent="0" lvl="0" marL="0" marR="0" rtl="0" algn="ctr">
              <a:spcBef>
                <a:spcPts val="0"/>
              </a:spcBef>
              <a:spcAft>
                <a:spcPts val="0"/>
              </a:spcAft>
              <a:buNone/>
            </a:pPr>
            <a:r>
              <a:rPr lang="en" sz="1500">
                <a:latin typeface="Calibri"/>
                <a:ea typeface="Calibri"/>
                <a:cs typeface="Calibri"/>
                <a:sym typeface="Calibri"/>
              </a:rPr>
              <a:t>Visual Cues</a:t>
            </a:r>
            <a:endParaRPr/>
          </a:p>
          <a:p>
            <a:pPr indent="0" lvl="0" marL="0" marR="0" rtl="0" algn="ctr">
              <a:spcBef>
                <a:spcPts val="0"/>
              </a:spcBef>
              <a:spcAft>
                <a:spcPts val="0"/>
              </a:spcAft>
              <a:buNone/>
            </a:pPr>
            <a:r>
              <a:rPr lang="en" sz="1500">
                <a:latin typeface="Calibri"/>
                <a:ea typeface="Calibri"/>
                <a:cs typeface="Calibri"/>
                <a:sym typeface="Calibri"/>
              </a:rPr>
              <a:t>Recovery Status</a:t>
            </a:r>
            <a:endParaRPr sz="1500">
              <a:latin typeface="Calibri"/>
              <a:ea typeface="Calibri"/>
              <a:cs typeface="Calibri"/>
              <a:sym typeface="Calibri"/>
            </a:endParaRPr>
          </a:p>
        </p:txBody>
      </p:sp>
      <p:sp>
        <p:nvSpPr>
          <p:cNvPr id="405" name="Google Shape;405;p47"/>
          <p:cNvSpPr txBox="1"/>
          <p:nvPr/>
        </p:nvSpPr>
        <p:spPr>
          <a:xfrm>
            <a:off x="8267225" y="1865450"/>
            <a:ext cx="876900" cy="500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latin typeface="Calibri"/>
                <a:ea typeface="Calibri"/>
                <a:cs typeface="Calibri"/>
                <a:sym typeface="Calibri"/>
              </a:rPr>
              <a:t>middle calf</a:t>
            </a:r>
            <a:endParaRPr sz="1100"/>
          </a:p>
        </p:txBody>
      </p:sp>
      <p:pic>
        <p:nvPicPr>
          <p:cNvPr id="406" name="Google Shape;406;p47"/>
          <p:cNvPicPr preferRelativeResize="0"/>
          <p:nvPr/>
        </p:nvPicPr>
        <p:blipFill rotWithShape="1">
          <a:blip r:embed="rId4">
            <a:alphaModFix/>
          </a:blip>
          <a:srcRect b="27102" l="44809" r="9358" t="28850"/>
          <a:stretch/>
        </p:blipFill>
        <p:spPr>
          <a:xfrm>
            <a:off x="783938" y="3092750"/>
            <a:ext cx="1154124" cy="1116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8"/>
          <p:cNvSpPr txBox="1"/>
          <p:nvPr>
            <p:ph idx="1" type="body"/>
          </p:nvPr>
        </p:nvSpPr>
        <p:spPr>
          <a:xfrm>
            <a:off x="521700" y="431300"/>
            <a:ext cx="8100600" cy="4561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400"/>
          </a:p>
          <a:p>
            <a:pPr indent="-457200" lvl="0" marL="457200" rtl="0" algn="l">
              <a:lnSpc>
                <a:spcPct val="150000"/>
              </a:lnSpc>
              <a:spcBef>
                <a:spcPts val="0"/>
              </a:spcBef>
              <a:spcAft>
                <a:spcPts val="0"/>
              </a:spcAft>
              <a:buNone/>
            </a:pPr>
            <a:r>
              <a:rPr lang="en" sz="1400"/>
              <a:t>[1</a:t>
            </a:r>
            <a:r>
              <a:rPr lang="en" sz="1400"/>
              <a:t>] Li-sheng Wei, Quan Gan, Tao Ji, </a:t>
            </a:r>
            <a:r>
              <a:rPr lang="en" sz="1400"/>
              <a:t>2018.</a:t>
            </a:r>
            <a:r>
              <a:rPr lang="en" sz="1400"/>
              <a:t> "Skin Disease Recognition Method Based on Image Color and Texture Features", </a:t>
            </a:r>
            <a:r>
              <a:rPr i="1" lang="en" sz="1400"/>
              <a:t>Computational and Mathematical Methods in Medicine</a:t>
            </a:r>
            <a:r>
              <a:rPr lang="en" sz="1400"/>
              <a:t>, Retrieved from </a:t>
            </a:r>
            <a:r>
              <a:rPr lang="en" sz="1400" u="sng">
                <a:hlinkClick r:id="rId3"/>
              </a:rPr>
              <a:t>https://doi.org/10.1155/2018/8145713</a:t>
            </a:r>
            <a:r>
              <a:rPr lang="en" sz="1400"/>
              <a:t>.</a:t>
            </a:r>
            <a:endParaRPr sz="1400"/>
          </a:p>
          <a:p>
            <a:pPr indent="-457200" lvl="0" marL="457200" rtl="0" algn="l">
              <a:lnSpc>
                <a:spcPct val="150000"/>
              </a:lnSpc>
              <a:spcBef>
                <a:spcPts val="0"/>
              </a:spcBef>
              <a:spcAft>
                <a:spcPts val="0"/>
              </a:spcAft>
              <a:buNone/>
            </a:pPr>
            <a:r>
              <a:rPr lang="en" sz="1400"/>
              <a:t>[2] Topiwala Anirudh, Al-Zogbi Lidia, and Fleiter Thorsten, Krieger Axel </a:t>
            </a:r>
            <a:r>
              <a:rPr lang="en" sz="1400"/>
              <a:t>2019. </a:t>
            </a:r>
            <a:r>
              <a:rPr lang="en" sz="1400"/>
              <a:t>“Adaptation and Evaluation of Deep Learning Techniques for Skin Segmentation on Novel Abdominal Dataset”,</a:t>
            </a:r>
            <a:r>
              <a:rPr i="1" lang="en" sz="1400"/>
              <a:t> </a:t>
            </a:r>
            <a:r>
              <a:rPr lang="en" sz="1400"/>
              <a:t>In</a:t>
            </a:r>
            <a:r>
              <a:rPr i="1" lang="en" sz="1400"/>
              <a:t> 2019 IEEE 19th International Conference on Bioinformatics and Bioengineering (BIBE)</a:t>
            </a:r>
            <a:r>
              <a:rPr lang="en" sz="1400"/>
              <a:t>,p. 752--759, IEEE.</a:t>
            </a:r>
            <a:endParaRPr sz="1400"/>
          </a:p>
          <a:p>
            <a:pPr indent="0" lvl="0" marL="0" rtl="0" algn="l">
              <a:lnSpc>
                <a:spcPct val="100000"/>
              </a:lnSpc>
              <a:spcBef>
                <a:spcPts val="1200"/>
              </a:spcBef>
              <a:spcAft>
                <a:spcPts val="0"/>
              </a:spcAft>
              <a:buNone/>
            </a:pPr>
            <a:r>
              <a:rPr lang="en" sz="1400"/>
              <a:t>[3] Darshita, Jain. 2020. Superpixels and Slic. (April 2020). Retrieved October 2, 2022 from </a:t>
            </a:r>
            <a:endParaRPr sz="1400"/>
          </a:p>
          <a:p>
            <a:pPr indent="457200" lvl="0" marL="0" rtl="0" algn="l">
              <a:lnSpc>
                <a:spcPct val="100000"/>
              </a:lnSpc>
              <a:spcBef>
                <a:spcPts val="1200"/>
              </a:spcBef>
              <a:spcAft>
                <a:spcPts val="0"/>
              </a:spcAft>
              <a:buNone/>
            </a:pPr>
            <a:r>
              <a:rPr lang="en" sz="1400" u="sng">
                <a:hlinkClick r:id="rId4"/>
              </a:rPr>
              <a:t>https://darshita1405.medium.com/superpixels-and-slic-6b2d8a6e4f08</a:t>
            </a:r>
            <a:endParaRPr sz="1400"/>
          </a:p>
          <a:p>
            <a:pPr indent="0" lvl="0" marL="0" rtl="0" algn="l">
              <a:lnSpc>
                <a:spcPct val="150000"/>
              </a:lnSpc>
              <a:spcBef>
                <a:spcPts val="1200"/>
              </a:spcBef>
              <a:spcAft>
                <a:spcPts val="0"/>
              </a:spcAft>
              <a:buNone/>
            </a:pPr>
            <a:r>
              <a:rPr lang="en" sz="1400"/>
              <a:t>[4] Yasmeen M. George, Mohammad Aldeen, Rahil Garnavi, "Automatic psoriasis lesion segmentation in  </a:t>
            </a:r>
            <a:br>
              <a:rPr lang="en" sz="1400"/>
            </a:br>
            <a:r>
              <a:rPr lang="en" sz="1400"/>
              <a:t>	two-dimensional skin images using multiscale superpixel clustering," J. Med. Imag. 4(4) 044004 (10 </a:t>
            </a:r>
            <a:br>
              <a:rPr lang="en" sz="1400"/>
            </a:br>
            <a:r>
              <a:rPr lang="en" sz="1400"/>
              <a:t>           November 2017)</a:t>
            </a:r>
            <a:r>
              <a:rPr lang="en" sz="1400">
                <a:uFill>
                  <a:noFill/>
                </a:uFill>
                <a:hlinkClick r:id="rId5"/>
              </a:rPr>
              <a:t> </a:t>
            </a:r>
            <a:r>
              <a:rPr lang="en" sz="1400" u="sng">
                <a:hlinkClick r:id="rId6"/>
              </a:rPr>
              <a:t>https://doi.org/10.1117/1.JMI.4.4.044004</a:t>
            </a:r>
            <a:endParaRPr sz="1400"/>
          </a:p>
          <a:p>
            <a:pPr indent="0" lvl="0" marL="0" rtl="0" algn="l">
              <a:lnSpc>
                <a:spcPct val="150000"/>
              </a:lnSpc>
              <a:spcBef>
                <a:spcPts val="1200"/>
              </a:spcBef>
              <a:spcAft>
                <a:spcPts val="0"/>
              </a:spcAft>
              <a:buNone/>
            </a:pPr>
            <a:r>
              <a:t/>
            </a:r>
            <a:endParaRPr sz="1700"/>
          </a:p>
          <a:p>
            <a:pPr indent="0" lvl="0" marL="0" rtl="0" algn="l">
              <a:spcBef>
                <a:spcPts val="0"/>
              </a:spcBef>
              <a:spcAft>
                <a:spcPts val="1600"/>
              </a:spcAft>
              <a:buNone/>
            </a:pPr>
            <a:r>
              <a:t/>
            </a:r>
            <a:endParaRPr sz="1700"/>
          </a:p>
        </p:txBody>
      </p:sp>
      <p:sp>
        <p:nvSpPr>
          <p:cNvPr id="412" name="Google Shape;412;p48"/>
          <p:cNvSpPr txBox="1"/>
          <p:nvPr>
            <p:ph type="ctrTitle"/>
          </p:nvPr>
        </p:nvSpPr>
        <p:spPr>
          <a:xfrm>
            <a:off x="1964850" y="247975"/>
            <a:ext cx="5214300" cy="5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413" name="Google Shape;413;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800">
                <a:latin typeface="Roboto Condensed"/>
                <a:ea typeface="Roboto Condensed"/>
                <a:cs typeface="Roboto Condensed"/>
                <a:sym typeface="Roboto Condensed"/>
              </a:rPr>
              <a:t>‹#›</a:t>
            </a:fld>
            <a:endParaRPr b="1" sz="1800">
              <a:latin typeface="Roboto Condensed"/>
              <a:ea typeface="Roboto Condensed"/>
              <a:cs typeface="Roboto Condensed"/>
              <a:sym typeface="Roboto Condense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84" name="Shape 184"/>
        <p:cNvGrpSpPr/>
        <p:nvPr/>
      </p:nvGrpSpPr>
      <p:grpSpPr>
        <a:xfrm>
          <a:off x="0" y="0"/>
          <a:ext cx="0" cy="0"/>
          <a:chOff x="0" y="0"/>
          <a:chExt cx="0" cy="0"/>
        </a:xfrm>
      </p:grpSpPr>
      <p:pic>
        <p:nvPicPr>
          <p:cNvPr id="185" name="Google Shape;185;p31"/>
          <p:cNvPicPr preferRelativeResize="0"/>
          <p:nvPr/>
        </p:nvPicPr>
        <p:blipFill>
          <a:blip r:embed="rId3">
            <a:alphaModFix/>
          </a:blip>
          <a:stretch>
            <a:fillRect/>
          </a:stretch>
        </p:blipFill>
        <p:spPr>
          <a:xfrm>
            <a:off x="2000250" y="0"/>
            <a:ext cx="5143501" cy="5143501"/>
          </a:xfrm>
          <a:prstGeom prst="rect">
            <a:avLst/>
          </a:prstGeom>
          <a:noFill/>
          <a:ln>
            <a:noFill/>
          </a:ln>
        </p:spPr>
      </p:pic>
      <p:sp>
        <p:nvSpPr>
          <p:cNvPr id="186" name="Google Shape;186;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800">
                <a:latin typeface="Roboto Condensed"/>
                <a:ea typeface="Roboto Condensed"/>
                <a:cs typeface="Roboto Condensed"/>
                <a:sym typeface="Roboto Condensed"/>
              </a:rPr>
              <a:t>‹#›</a:t>
            </a:fld>
            <a:endParaRPr b="1" sz="1800">
              <a:latin typeface="Roboto Condensed"/>
              <a:ea typeface="Roboto Condensed"/>
              <a:cs typeface="Roboto Condensed"/>
              <a:sym typeface="Roboto Condense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2"/>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192" name="Google Shape;192;p32">
            <a:hlinkClick/>
          </p:cNvPr>
          <p:cNvSpPr txBox="1"/>
          <p:nvPr>
            <p:ph idx="5" type="title"/>
          </p:nvPr>
        </p:nvSpPr>
        <p:spPr>
          <a:xfrm>
            <a:off x="2105406" y="2513715"/>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193" name="Google Shape;193;p32"/>
          <p:cNvSpPr txBox="1"/>
          <p:nvPr>
            <p:ph idx="2" type="ctrTitle"/>
          </p:nvPr>
        </p:nvSpPr>
        <p:spPr>
          <a:xfrm>
            <a:off x="390296" y="611453"/>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800"/>
              <a:t>Formulation of our Problem</a:t>
            </a:r>
            <a:endParaRPr sz="1800"/>
          </a:p>
        </p:txBody>
      </p:sp>
      <p:sp>
        <p:nvSpPr>
          <p:cNvPr id="194" name="Google Shape;194;p32">
            <a:hlinkClick/>
          </p:cNvPr>
          <p:cNvSpPr txBox="1"/>
          <p:nvPr>
            <p:ph idx="3" type="title"/>
          </p:nvPr>
        </p:nvSpPr>
        <p:spPr>
          <a:xfrm>
            <a:off x="2118448" y="570995"/>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195" name="Google Shape;195;p32">
            <a:hlinkClick/>
          </p:cNvPr>
          <p:cNvSpPr txBox="1"/>
          <p:nvPr>
            <p:ph idx="4" type="title"/>
          </p:nvPr>
        </p:nvSpPr>
        <p:spPr>
          <a:xfrm>
            <a:off x="2105406" y="1542355"/>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196" name="Google Shape;196;p32">
            <a:hlinkClick/>
          </p:cNvPr>
          <p:cNvSpPr txBox="1"/>
          <p:nvPr>
            <p:ph idx="6" type="title"/>
          </p:nvPr>
        </p:nvSpPr>
        <p:spPr>
          <a:xfrm>
            <a:off x="5922000" y="1895446"/>
            <a:ext cx="1072200" cy="80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97" name="Google Shape;197;p32">
            <a:hlinkClick/>
          </p:cNvPr>
          <p:cNvSpPr txBox="1"/>
          <p:nvPr>
            <p:ph idx="7" type="title"/>
          </p:nvPr>
        </p:nvSpPr>
        <p:spPr>
          <a:xfrm>
            <a:off x="5922008" y="3138883"/>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198" name="Google Shape;198;p32">
            <a:hlinkClick/>
          </p:cNvPr>
          <p:cNvSpPr txBox="1"/>
          <p:nvPr>
            <p:ph idx="8" type="title"/>
          </p:nvPr>
        </p:nvSpPr>
        <p:spPr>
          <a:xfrm>
            <a:off x="5922008" y="4158581"/>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199" name="Google Shape;199;p32"/>
          <p:cNvSpPr txBox="1"/>
          <p:nvPr>
            <p:ph idx="9" type="ctrTitle"/>
          </p:nvPr>
        </p:nvSpPr>
        <p:spPr>
          <a:xfrm>
            <a:off x="390296" y="1542367"/>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1800"/>
              <a:t>Our Proposed Approach</a:t>
            </a:r>
            <a:endParaRPr sz="1800"/>
          </a:p>
        </p:txBody>
      </p:sp>
      <p:sp>
        <p:nvSpPr>
          <p:cNvPr id="200" name="Google Shape;200;p32"/>
          <p:cNvSpPr txBox="1"/>
          <p:nvPr>
            <p:ph idx="14" type="ctrTitle"/>
          </p:nvPr>
        </p:nvSpPr>
        <p:spPr>
          <a:xfrm>
            <a:off x="390296" y="2473261"/>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1800"/>
              <a:t>Previous Work</a:t>
            </a:r>
            <a:endParaRPr sz="1800"/>
          </a:p>
        </p:txBody>
      </p:sp>
      <p:sp>
        <p:nvSpPr>
          <p:cNvPr id="201" name="Google Shape;201;p32"/>
          <p:cNvSpPr txBox="1"/>
          <p:nvPr>
            <p:ph idx="16" type="ctrTitle"/>
          </p:nvPr>
        </p:nvSpPr>
        <p:spPr>
          <a:xfrm>
            <a:off x="6779558" y="2098655"/>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Feasibility, Novelty, and Sophistication</a:t>
            </a:r>
            <a:endParaRPr sz="1800"/>
          </a:p>
        </p:txBody>
      </p:sp>
      <p:sp>
        <p:nvSpPr>
          <p:cNvPr id="202" name="Google Shape;202;p32"/>
          <p:cNvSpPr txBox="1"/>
          <p:nvPr>
            <p:ph idx="18" type="ctrTitle"/>
          </p:nvPr>
        </p:nvSpPr>
        <p:spPr>
          <a:xfrm>
            <a:off x="6893000" y="3268126"/>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Work we have conducted so far</a:t>
            </a:r>
            <a:endParaRPr sz="1800"/>
          </a:p>
        </p:txBody>
      </p:sp>
      <p:sp>
        <p:nvSpPr>
          <p:cNvPr id="203" name="Google Shape;203;p32"/>
          <p:cNvSpPr txBox="1"/>
          <p:nvPr>
            <p:ph idx="20" type="ctrTitle"/>
          </p:nvPr>
        </p:nvSpPr>
        <p:spPr>
          <a:xfrm>
            <a:off x="6811558" y="4158503"/>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Timeline of our Project</a:t>
            </a:r>
            <a:endParaRPr sz="1800"/>
          </a:p>
        </p:txBody>
      </p:sp>
      <p:cxnSp>
        <p:nvCxnSpPr>
          <p:cNvPr id="204" name="Google Shape;204;p32"/>
          <p:cNvCxnSpPr/>
          <p:nvPr/>
        </p:nvCxnSpPr>
        <p:spPr>
          <a:xfrm>
            <a:off x="3297225" y="0"/>
            <a:ext cx="0" cy="2393700"/>
          </a:xfrm>
          <a:prstGeom prst="straightConnector1">
            <a:avLst/>
          </a:prstGeom>
          <a:noFill/>
          <a:ln cap="flat" cmpd="sng" w="9525">
            <a:solidFill>
              <a:schemeClr val="dk2"/>
            </a:solidFill>
            <a:prstDash val="solid"/>
            <a:round/>
            <a:headEnd len="med" w="med" type="none"/>
            <a:tailEnd len="med" w="med" type="none"/>
          </a:ln>
        </p:spPr>
      </p:cxnSp>
      <p:cxnSp>
        <p:nvCxnSpPr>
          <p:cNvPr id="205" name="Google Shape;205;p32"/>
          <p:cNvCxnSpPr/>
          <p:nvPr/>
        </p:nvCxnSpPr>
        <p:spPr>
          <a:xfrm>
            <a:off x="5861950" y="3131400"/>
            <a:ext cx="0" cy="2030100"/>
          </a:xfrm>
          <a:prstGeom prst="straightConnector1">
            <a:avLst/>
          </a:prstGeom>
          <a:noFill/>
          <a:ln cap="flat" cmpd="sng" w="9525">
            <a:solidFill>
              <a:schemeClr val="dk2"/>
            </a:solidFill>
            <a:prstDash val="solid"/>
            <a:round/>
            <a:headEnd len="med" w="med" type="none"/>
            <a:tailEnd len="med" w="med" type="none"/>
          </a:ln>
        </p:spPr>
      </p:cxnSp>
      <p:sp>
        <p:nvSpPr>
          <p:cNvPr id="206" name="Google Shape;206;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800">
                <a:latin typeface="Roboto Condensed"/>
                <a:ea typeface="Roboto Condensed"/>
                <a:cs typeface="Roboto Condensed"/>
                <a:sym typeface="Roboto Condensed"/>
              </a:rPr>
              <a:t>‹#›</a:t>
            </a:fld>
            <a:endParaRPr b="1" sz="1800">
              <a:latin typeface="Roboto Condensed"/>
              <a:ea typeface="Roboto Condensed"/>
              <a:cs typeface="Roboto Condensed"/>
              <a:sym typeface="Roboto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204"/>
                                        </p:tgtEl>
                                        <p:attrNameLst>
                                          <p:attrName>style.visibility</p:attrName>
                                        </p:attrNameLst>
                                      </p:cBhvr>
                                      <p:to>
                                        <p:strVal val="visible"/>
                                      </p:to>
                                    </p:set>
                                    <p:anim calcmode="lin" valueType="num">
                                      <p:cBhvr additive="base">
                                        <p:cTn dur="1000"/>
                                        <p:tgtEl>
                                          <p:spTgt spid="20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05"/>
                                        </p:tgtEl>
                                        <p:attrNameLst>
                                          <p:attrName>style.visibility</p:attrName>
                                        </p:attrNameLst>
                                      </p:cBhvr>
                                      <p:to>
                                        <p:strVal val="visible"/>
                                      </p:to>
                                    </p:set>
                                    <p:anim calcmode="lin" valueType="num">
                                      <p:cBhvr additive="base">
                                        <p:cTn dur="1000"/>
                                        <p:tgtEl>
                                          <p:spTgt spid="205"/>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par>
                                <p:cTn fill="hold" nodeType="with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par>
                                <p:cTn fill="hold" nodeType="with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par>
                                <p:cTn fill="hold" nodeType="with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par>
                                <p:cTn fill="hold" nodeType="with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par>
                                <p:cTn fill="hold" nodeType="with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ctrTitle"/>
          </p:nvPr>
        </p:nvSpPr>
        <p:spPr>
          <a:xfrm flipH="1">
            <a:off x="2145100" y="3107975"/>
            <a:ext cx="6163500" cy="1496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The Problem and our Approach </a:t>
            </a:r>
            <a:endParaRPr/>
          </a:p>
        </p:txBody>
      </p:sp>
      <p:sp>
        <p:nvSpPr>
          <p:cNvPr id="212" name="Google Shape;212;p33"/>
          <p:cNvSpPr txBox="1"/>
          <p:nvPr>
            <p:ph idx="2" type="title"/>
          </p:nvPr>
        </p:nvSpPr>
        <p:spPr>
          <a:xfrm flipH="1">
            <a:off x="2806600" y="2194500"/>
            <a:ext cx="55020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 </a:t>
            </a:r>
            <a:r>
              <a:rPr lang="en" sz="5000"/>
              <a:t>and </a:t>
            </a:r>
            <a:r>
              <a:rPr lang="en"/>
              <a:t>02</a:t>
            </a:r>
            <a:endParaRPr/>
          </a:p>
        </p:txBody>
      </p:sp>
      <p:sp>
        <p:nvSpPr>
          <p:cNvPr id="213" name="Google Shape;213;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700">
                <a:latin typeface="Roboto Condensed"/>
                <a:ea typeface="Roboto Condensed"/>
                <a:cs typeface="Roboto Condensed"/>
                <a:sym typeface="Roboto Condensed"/>
              </a:rPr>
              <a:t>‹#›</a:t>
            </a:fld>
            <a:endParaRPr b="1" sz="1700">
              <a:latin typeface="Roboto Condensed"/>
              <a:ea typeface="Roboto Condensed"/>
              <a:cs typeface="Roboto Condensed"/>
              <a:sym typeface="Roboto Condense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4"/>
          <p:cNvSpPr txBox="1"/>
          <p:nvPr>
            <p:ph type="ctrTitle"/>
          </p:nvPr>
        </p:nvSpPr>
        <p:spPr>
          <a:xfrm>
            <a:off x="1964850" y="35100"/>
            <a:ext cx="5214300" cy="54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Problem</a:t>
            </a:r>
            <a:endParaRPr/>
          </a:p>
        </p:txBody>
      </p:sp>
      <p:sp>
        <p:nvSpPr>
          <p:cNvPr id="219" name="Google Shape;219;p34"/>
          <p:cNvSpPr txBox="1"/>
          <p:nvPr>
            <p:ph idx="1" type="subTitle"/>
          </p:nvPr>
        </p:nvSpPr>
        <p:spPr>
          <a:xfrm>
            <a:off x="431850" y="585000"/>
            <a:ext cx="8477400" cy="3325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Diagnosing skin disease is expensive (</a:t>
            </a:r>
            <a:r>
              <a:rPr lang="en" sz="1800"/>
              <a:t>sub saharan</a:t>
            </a:r>
            <a:r>
              <a:rPr lang="en" sz="1800"/>
              <a:t> Africa)</a:t>
            </a:r>
            <a:endParaRPr sz="1800"/>
          </a:p>
          <a:p>
            <a:pPr indent="-342900" lvl="0" marL="457200" rtl="0" algn="l">
              <a:spcBef>
                <a:spcPts val="0"/>
              </a:spcBef>
              <a:spcAft>
                <a:spcPts val="0"/>
              </a:spcAft>
              <a:buSzPts val="1800"/>
              <a:buChar char="●"/>
            </a:pPr>
            <a:r>
              <a:rPr lang="en" sz="1800"/>
              <a:t> Currently, only </a:t>
            </a:r>
            <a:r>
              <a:rPr lang="en" sz="1800"/>
              <a:t>dermatologists diagnose skin diseases </a:t>
            </a:r>
            <a:endParaRPr sz="1800"/>
          </a:p>
          <a:p>
            <a:pPr indent="-342900" lvl="1" marL="914400" rtl="0" algn="l">
              <a:spcBef>
                <a:spcPts val="0"/>
              </a:spcBef>
              <a:spcAft>
                <a:spcPts val="0"/>
              </a:spcAft>
              <a:buSzPts val="1800"/>
              <a:buChar char="○"/>
            </a:pPr>
            <a:r>
              <a:rPr lang="en" sz="1800"/>
              <a:t>Issue: time consuming and expensive for patients</a:t>
            </a:r>
            <a:endParaRPr sz="1800"/>
          </a:p>
          <a:p>
            <a:pPr indent="-342900" lvl="2" marL="1371600" rtl="0" algn="l">
              <a:spcBef>
                <a:spcPts val="0"/>
              </a:spcBef>
              <a:spcAft>
                <a:spcPts val="0"/>
              </a:spcAft>
              <a:buSzPts val="1800"/>
              <a:buChar char="■"/>
            </a:pPr>
            <a:r>
              <a:rPr lang="en" sz="1800"/>
              <a:t>Many patients cannot afford the time and expenses</a:t>
            </a:r>
            <a:endParaRPr sz="1800"/>
          </a:p>
          <a:p>
            <a:pPr indent="-342900" lvl="0" marL="457200" rtl="0" algn="l">
              <a:spcBef>
                <a:spcPts val="0"/>
              </a:spcBef>
              <a:spcAft>
                <a:spcPts val="0"/>
              </a:spcAft>
              <a:buSzPts val="1800"/>
              <a:buChar char="●"/>
            </a:pPr>
            <a:r>
              <a:rPr lang="en" sz="1800"/>
              <a:t>Scenario:</a:t>
            </a:r>
            <a:endParaRPr sz="1800"/>
          </a:p>
          <a:p>
            <a:pPr indent="-342900" lvl="1" marL="914400" rtl="0" algn="l">
              <a:spcBef>
                <a:spcPts val="0"/>
              </a:spcBef>
              <a:spcAft>
                <a:spcPts val="0"/>
              </a:spcAft>
              <a:buSzPts val="1800"/>
              <a:buChar char="○"/>
            </a:pPr>
            <a:r>
              <a:rPr lang="en" sz="1800"/>
              <a:t>Mr. A has a Buruli ulcer </a:t>
            </a:r>
            <a:endParaRPr sz="1800"/>
          </a:p>
          <a:p>
            <a:pPr indent="-342900" lvl="2" marL="1371600" rtl="0" algn="l">
              <a:spcBef>
                <a:spcPts val="0"/>
              </a:spcBef>
              <a:spcAft>
                <a:spcPts val="0"/>
              </a:spcAft>
              <a:buSzPts val="1800"/>
              <a:buChar char="■"/>
            </a:pPr>
            <a:r>
              <a:rPr lang="en" sz="1800"/>
              <a:t>Can’t meet expense and time for appointment and treatment</a:t>
            </a:r>
            <a:endParaRPr sz="1800"/>
          </a:p>
          <a:p>
            <a:pPr indent="-342900" lvl="2" marL="1371600" rtl="0" algn="l">
              <a:spcBef>
                <a:spcPts val="0"/>
              </a:spcBef>
              <a:spcAft>
                <a:spcPts val="0"/>
              </a:spcAft>
              <a:buSzPts val="1800"/>
              <a:buChar char="■"/>
            </a:pPr>
            <a:r>
              <a:rPr lang="en" sz="1800"/>
              <a:t>Solution: take a photo of the problem -&gt; upload into our Application (Picture A)</a:t>
            </a:r>
            <a:endParaRPr sz="1800"/>
          </a:p>
          <a:p>
            <a:pPr indent="-342900" lvl="3" marL="1828800" rtl="0" algn="l">
              <a:spcBef>
                <a:spcPts val="0"/>
              </a:spcBef>
              <a:spcAft>
                <a:spcPts val="0"/>
              </a:spcAft>
              <a:buSzPts val="1800"/>
              <a:buChar char="●"/>
            </a:pPr>
            <a:r>
              <a:rPr lang="en" sz="1800"/>
              <a:t>Application crops and enhance the image (Picture B)</a:t>
            </a:r>
            <a:endParaRPr sz="1800"/>
          </a:p>
          <a:p>
            <a:pPr indent="-342900" lvl="3" marL="1828800" rtl="0" algn="l">
              <a:spcBef>
                <a:spcPts val="0"/>
              </a:spcBef>
              <a:spcAft>
                <a:spcPts val="0"/>
              </a:spcAft>
              <a:buSzPts val="1800"/>
              <a:buChar char="●"/>
            </a:pPr>
            <a:r>
              <a:rPr lang="en" sz="1800"/>
              <a:t>Gives diagnosis: Buruli Ulcer, and the confidence level 95%</a:t>
            </a:r>
            <a:endParaRPr sz="1800"/>
          </a:p>
          <a:p>
            <a:pPr indent="-342900" lvl="3" marL="1828800" rtl="0" algn="l">
              <a:spcBef>
                <a:spcPts val="0"/>
              </a:spcBef>
              <a:spcAft>
                <a:spcPts val="0"/>
              </a:spcAft>
              <a:buSzPts val="1800"/>
              <a:buChar char="●"/>
            </a:pPr>
            <a:r>
              <a:rPr lang="en" sz="1800"/>
              <a:t>Give estimate of the recovery status aka 20% recovered</a:t>
            </a:r>
            <a:endParaRPr sz="1800"/>
          </a:p>
        </p:txBody>
      </p:sp>
      <p:pic>
        <p:nvPicPr>
          <p:cNvPr id="220" name="Google Shape;220;p34"/>
          <p:cNvPicPr preferRelativeResize="0"/>
          <p:nvPr/>
        </p:nvPicPr>
        <p:blipFill>
          <a:blip r:embed="rId3">
            <a:alphaModFix/>
          </a:blip>
          <a:stretch>
            <a:fillRect/>
          </a:stretch>
        </p:blipFill>
        <p:spPr>
          <a:xfrm>
            <a:off x="1569375" y="3816550"/>
            <a:ext cx="2910749" cy="1183225"/>
          </a:xfrm>
          <a:prstGeom prst="rect">
            <a:avLst/>
          </a:prstGeom>
          <a:noFill/>
          <a:ln>
            <a:noFill/>
          </a:ln>
        </p:spPr>
      </p:pic>
      <p:pic>
        <p:nvPicPr>
          <p:cNvPr id="221" name="Google Shape;221;p34"/>
          <p:cNvPicPr preferRelativeResize="0"/>
          <p:nvPr/>
        </p:nvPicPr>
        <p:blipFill rotWithShape="1">
          <a:blip r:embed="rId4">
            <a:alphaModFix/>
          </a:blip>
          <a:srcRect b="28892" l="45676" r="32308" t="29626"/>
          <a:stretch/>
        </p:blipFill>
        <p:spPr>
          <a:xfrm>
            <a:off x="5426000" y="3862575"/>
            <a:ext cx="1571451" cy="1203625"/>
          </a:xfrm>
          <a:prstGeom prst="rect">
            <a:avLst/>
          </a:prstGeom>
          <a:noFill/>
          <a:ln>
            <a:noFill/>
          </a:ln>
        </p:spPr>
      </p:pic>
      <p:sp>
        <p:nvSpPr>
          <p:cNvPr id="222" name="Google Shape;222;p34"/>
          <p:cNvSpPr txBox="1"/>
          <p:nvPr/>
        </p:nvSpPr>
        <p:spPr>
          <a:xfrm>
            <a:off x="1569375" y="4599575"/>
            <a:ext cx="196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oboto Condensed"/>
                <a:ea typeface="Roboto Condensed"/>
                <a:cs typeface="Roboto Condensed"/>
                <a:sym typeface="Roboto Condensed"/>
              </a:rPr>
              <a:t>Picture A</a:t>
            </a:r>
            <a:endParaRPr b="1">
              <a:solidFill>
                <a:schemeClr val="dk1"/>
              </a:solidFill>
              <a:latin typeface="Roboto Condensed"/>
              <a:ea typeface="Roboto Condensed"/>
              <a:cs typeface="Roboto Condensed"/>
              <a:sym typeface="Roboto Condensed"/>
            </a:endParaRPr>
          </a:p>
        </p:txBody>
      </p:sp>
      <p:sp>
        <p:nvSpPr>
          <p:cNvPr id="223" name="Google Shape;223;p34"/>
          <p:cNvSpPr txBox="1"/>
          <p:nvPr/>
        </p:nvSpPr>
        <p:spPr>
          <a:xfrm>
            <a:off x="6188725" y="4699975"/>
            <a:ext cx="196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oboto Condensed"/>
                <a:ea typeface="Roboto Condensed"/>
                <a:cs typeface="Roboto Condensed"/>
                <a:sym typeface="Roboto Condensed"/>
              </a:rPr>
              <a:t>Picture B</a:t>
            </a:r>
            <a:endParaRPr b="1">
              <a:solidFill>
                <a:schemeClr val="dk1"/>
              </a:solidFill>
              <a:latin typeface="Roboto Condensed"/>
              <a:ea typeface="Roboto Condensed"/>
              <a:cs typeface="Roboto Condensed"/>
              <a:sym typeface="Roboto Condensed"/>
            </a:endParaRPr>
          </a:p>
        </p:txBody>
      </p:sp>
      <p:sp>
        <p:nvSpPr>
          <p:cNvPr id="224" name="Google Shape;224;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700">
                <a:latin typeface="Roboto Condensed"/>
                <a:ea typeface="Roboto Condensed"/>
                <a:cs typeface="Roboto Condensed"/>
                <a:sym typeface="Roboto Condensed"/>
              </a:rPr>
              <a:t>‹#›</a:t>
            </a:fld>
            <a:endParaRPr b="1" sz="1700">
              <a:latin typeface="Roboto Condensed"/>
              <a:ea typeface="Roboto Condensed"/>
              <a:cs typeface="Roboto Condensed"/>
              <a:sym typeface="Roboto Condense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5"/>
          <p:cNvSpPr txBox="1"/>
          <p:nvPr>
            <p:ph type="ctrTitle"/>
          </p:nvPr>
        </p:nvSpPr>
        <p:spPr>
          <a:xfrm>
            <a:off x="1852526" y="254525"/>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Proposed Approach</a:t>
            </a:r>
            <a:endParaRPr/>
          </a:p>
        </p:txBody>
      </p:sp>
      <p:sp>
        <p:nvSpPr>
          <p:cNvPr id="230" name="Google Shape;230;p35"/>
          <p:cNvSpPr txBox="1"/>
          <p:nvPr>
            <p:ph idx="1" type="subTitle"/>
          </p:nvPr>
        </p:nvSpPr>
        <p:spPr>
          <a:xfrm>
            <a:off x="421350" y="1027725"/>
            <a:ext cx="8301300" cy="36636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Clr>
                <a:schemeClr val="dk1"/>
              </a:buClr>
              <a:buSzPts val="1900"/>
              <a:buChar char="●"/>
            </a:pPr>
            <a:r>
              <a:rPr lang="en" sz="1900">
                <a:solidFill>
                  <a:schemeClr val="dk1"/>
                </a:solidFill>
              </a:rPr>
              <a:t>O</a:t>
            </a:r>
            <a:r>
              <a:rPr lang="en" sz="1900">
                <a:solidFill>
                  <a:schemeClr val="dk1"/>
                </a:solidFill>
              </a:rPr>
              <a:t>verall application: allow potential user to take a photo of their skin disease and identify potential disease</a:t>
            </a:r>
            <a:endParaRPr sz="1900">
              <a:solidFill>
                <a:schemeClr val="dk1"/>
              </a:solidFill>
            </a:endParaRPr>
          </a:p>
          <a:p>
            <a:pPr indent="-349250" lvl="1" marL="914400" rtl="0" algn="l">
              <a:spcBef>
                <a:spcPts val="0"/>
              </a:spcBef>
              <a:spcAft>
                <a:spcPts val="0"/>
              </a:spcAft>
              <a:buClr>
                <a:schemeClr val="dk1"/>
              </a:buClr>
              <a:buSzPts val="1900"/>
              <a:buChar char="○"/>
            </a:pPr>
            <a:r>
              <a:rPr lang="en" sz="1900">
                <a:solidFill>
                  <a:schemeClr val="dk1"/>
                </a:solidFill>
              </a:rPr>
              <a:t>1st step: analyzing the image and determining the region of interest (ROI) </a:t>
            </a:r>
            <a:endParaRPr sz="1900">
              <a:solidFill>
                <a:schemeClr val="dk1"/>
              </a:solidFill>
            </a:endParaRPr>
          </a:p>
          <a:p>
            <a:pPr indent="-349250" lvl="2" marL="1371600" rtl="0" algn="l">
              <a:spcBef>
                <a:spcPts val="0"/>
              </a:spcBef>
              <a:spcAft>
                <a:spcPts val="0"/>
              </a:spcAft>
              <a:buClr>
                <a:schemeClr val="dk1"/>
              </a:buClr>
              <a:buSzPts val="1900"/>
              <a:buChar char="■"/>
            </a:pPr>
            <a:r>
              <a:rPr lang="en" sz="1900">
                <a:solidFill>
                  <a:schemeClr val="dk1"/>
                </a:solidFill>
              </a:rPr>
              <a:t>main goal for our group</a:t>
            </a:r>
            <a:endParaRPr sz="1900">
              <a:solidFill>
                <a:schemeClr val="dk1"/>
              </a:solidFill>
            </a:endParaRPr>
          </a:p>
          <a:p>
            <a:pPr indent="-349250" lvl="1" marL="914400" rtl="0" algn="l">
              <a:spcBef>
                <a:spcPts val="0"/>
              </a:spcBef>
              <a:spcAft>
                <a:spcPts val="0"/>
              </a:spcAft>
              <a:buClr>
                <a:schemeClr val="dk1"/>
              </a:buClr>
              <a:buSzPts val="1900"/>
              <a:buChar char="○"/>
            </a:pPr>
            <a:r>
              <a:rPr lang="en" sz="1900">
                <a:solidFill>
                  <a:schemeClr val="dk1"/>
                </a:solidFill>
              </a:rPr>
              <a:t>2nd step: enhancing cropped image with techniques</a:t>
            </a:r>
            <a:endParaRPr sz="1900">
              <a:solidFill>
                <a:schemeClr val="dk1"/>
              </a:solidFill>
            </a:endParaRPr>
          </a:p>
          <a:p>
            <a:pPr indent="-349250" lvl="2" marL="1371600" rtl="0" algn="l">
              <a:spcBef>
                <a:spcPts val="0"/>
              </a:spcBef>
              <a:spcAft>
                <a:spcPts val="0"/>
              </a:spcAft>
              <a:buClr>
                <a:schemeClr val="dk1"/>
              </a:buClr>
              <a:buSzPts val="1900"/>
              <a:buChar char="■"/>
            </a:pPr>
            <a:r>
              <a:rPr lang="en" sz="1900">
                <a:solidFill>
                  <a:schemeClr val="dk1"/>
                </a:solidFill>
              </a:rPr>
              <a:t>super-resolution, color calibration</a:t>
            </a:r>
            <a:endParaRPr sz="1900">
              <a:solidFill>
                <a:schemeClr val="dk1"/>
              </a:solidFill>
            </a:endParaRPr>
          </a:p>
          <a:p>
            <a:pPr indent="-349250" lvl="1" marL="914400" rtl="0" algn="l">
              <a:spcBef>
                <a:spcPts val="0"/>
              </a:spcBef>
              <a:spcAft>
                <a:spcPts val="0"/>
              </a:spcAft>
              <a:buClr>
                <a:schemeClr val="dk1"/>
              </a:buClr>
              <a:buSzPts val="1900"/>
              <a:buChar char="○"/>
            </a:pPr>
            <a:r>
              <a:rPr lang="en" sz="1900">
                <a:solidFill>
                  <a:schemeClr val="dk1"/>
                </a:solidFill>
              </a:rPr>
              <a:t>3rd step: disease diagnosis </a:t>
            </a:r>
            <a:endParaRPr sz="1900">
              <a:solidFill>
                <a:schemeClr val="dk1"/>
              </a:solidFill>
            </a:endParaRPr>
          </a:p>
          <a:p>
            <a:pPr indent="-349250" lvl="2" marL="1371600" rtl="0" algn="l">
              <a:spcBef>
                <a:spcPts val="0"/>
              </a:spcBef>
              <a:spcAft>
                <a:spcPts val="0"/>
              </a:spcAft>
              <a:buClr>
                <a:schemeClr val="dk1"/>
              </a:buClr>
              <a:buSzPts val="1900"/>
              <a:buChar char="■"/>
            </a:pPr>
            <a:r>
              <a:rPr lang="en" sz="1900">
                <a:solidFill>
                  <a:schemeClr val="dk1"/>
                </a:solidFill>
              </a:rPr>
              <a:t>Domain adaptation, Augmentation techniques</a:t>
            </a:r>
            <a:endParaRPr sz="1900">
              <a:solidFill>
                <a:schemeClr val="dk1"/>
              </a:solidFill>
            </a:endParaRPr>
          </a:p>
          <a:p>
            <a:pPr indent="-349250" lvl="3" marL="1828800" rtl="0" algn="l">
              <a:spcBef>
                <a:spcPts val="0"/>
              </a:spcBef>
              <a:spcAft>
                <a:spcPts val="0"/>
              </a:spcAft>
              <a:buClr>
                <a:schemeClr val="dk1"/>
              </a:buClr>
              <a:buSzPts val="1900"/>
              <a:buChar char="●"/>
            </a:pPr>
            <a:r>
              <a:rPr lang="en" sz="1900">
                <a:solidFill>
                  <a:schemeClr val="dk1"/>
                </a:solidFill>
              </a:rPr>
              <a:t>outputs the disease and the confidence level</a:t>
            </a:r>
            <a:endParaRPr sz="1900">
              <a:solidFill>
                <a:schemeClr val="dk1"/>
              </a:solidFill>
            </a:endParaRPr>
          </a:p>
          <a:p>
            <a:pPr indent="-349250" lvl="1" marL="914400" rtl="0" algn="l">
              <a:spcBef>
                <a:spcPts val="0"/>
              </a:spcBef>
              <a:spcAft>
                <a:spcPts val="0"/>
              </a:spcAft>
              <a:buClr>
                <a:schemeClr val="dk1"/>
              </a:buClr>
              <a:buSzPts val="1900"/>
              <a:buChar char="○"/>
            </a:pPr>
            <a:r>
              <a:rPr lang="en" sz="1900">
                <a:solidFill>
                  <a:schemeClr val="dk1"/>
                </a:solidFill>
              </a:rPr>
              <a:t>4th step: Interpretation </a:t>
            </a:r>
            <a:endParaRPr sz="1900">
              <a:solidFill>
                <a:schemeClr val="dk1"/>
              </a:solidFill>
            </a:endParaRPr>
          </a:p>
          <a:p>
            <a:pPr indent="-349250" lvl="2" marL="1371600" rtl="0" algn="l">
              <a:spcBef>
                <a:spcPts val="0"/>
              </a:spcBef>
              <a:spcAft>
                <a:spcPts val="0"/>
              </a:spcAft>
              <a:buClr>
                <a:schemeClr val="dk1"/>
              </a:buClr>
              <a:buSzPts val="1900"/>
              <a:buChar char="■"/>
            </a:pPr>
            <a:r>
              <a:rPr lang="en" sz="1900">
                <a:solidFill>
                  <a:schemeClr val="dk1"/>
                </a:solidFill>
              </a:rPr>
              <a:t>Uses deep learning and visual patterns</a:t>
            </a:r>
            <a:endParaRPr sz="1900">
              <a:solidFill>
                <a:schemeClr val="dk1"/>
              </a:solidFill>
            </a:endParaRPr>
          </a:p>
          <a:p>
            <a:pPr indent="-349250" lvl="2" marL="1371600" rtl="0" algn="l">
              <a:spcBef>
                <a:spcPts val="0"/>
              </a:spcBef>
              <a:spcAft>
                <a:spcPts val="0"/>
              </a:spcAft>
              <a:buClr>
                <a:schemeClr val="dk1"/>
              </a:buClr>
              <a:buSzPts val="1900"/>
              <a:buChar char="■"/>
            </a:pPr>
            <a:r>
              <a:rPr lang="en" sz="1900">
                <a:solidFill>
                  <a:schemeClr val="dk1"/>
                </a:solidFill>
              </a:rPr>
              <a:t>Output: potential recovery status of the patient</a:t>
            </a:r>
            <a:endParaRPr sz="1900"/>
          </a:p>
        </p:txBody>
      </p:sp>
      <p:sp>
        <p:nvSpPr>
          <p:cNvPr id="231" name="Google Shape;231;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800">
                <a:latin typeface="Roboto Condensed"/>
                <a:ea typeface="Roboto Condensed"/>
                <a:cs typeface="Roboto Condensed"/>
                <a:sym typeface="Roboto Condensed"/>
              </a:rPr>
              <a:t>‹#›</a:t>
            </a:fld>
            <a:endParaRPr b="1" sz="1800">
              <a:latin typeface="Roboto Condensed"/>
              <a:ea typeface="Roboto Condensed"/>
              <a:cs typeface="Roboto Condensed"/>
              <a:sym typeface="Roboto Condense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6"/>
          <p:cNvSpPr txBox="1"/>
          <p:nvPr>
            <p:ph type="ctrTitle"/>
          </p:nvPr>
        </p:nvSpPr>
        <p:spPr>
          <a:xfrm flipH="1">
            <a:off x="1147575" y="3230825"/>
            <a:ext cx="50055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Previous/Similar Works</a:t>
            </a:r>
            <a:endParaRPr/>
          </a:p>
        </p:txBody>
      </p:sp>
      <p:sp>
        <p:nvSpPr>
          <p:cNvPr id="237" name="Google Shape;237;p36"/>
          <p:cNvSpPr txBox="1"/>
          <p:nvPr>
            <p:ph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238" name="Google Shape;238;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800">
                <a:latin typeface="Roboto Condensed"/>
                <a:ea typeface="Roboto Condensed"/>
                <a:cs typeface="Roboto Condensed"/>
                <a:sym typeface="Roboto Condensed"/>
              </a:rPr>
              <a:t>‹#›</a:t>
            </a:fld>
            <a:endParaRPr b="1" sz="1800">
              <a:latin typeface="Roboto Condensed"/>
              <a:ea typeface="Roboto Condensed"/>
              <a:cs typeface="Roboto Condensed"/>
              <a:sym typeface="Roboto Condense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7"/>
          <p:cNvSpPr txBox="1"/>
          <p:nvPr>
            <p:ph type="ctrTitle"/>
          </p:nvPr>
        </p:nvSpPr>
        <p:spPr>
          <a:xfrm>
            <a:off x="1960874" y="-33938"/>
            <a:ext cx="5347500" cy="51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Similar Works</a:t>
            </a:r>
            <a:endParaRPr/>
          </a:p>
        </p:txBody>
      </p:sp>
      <p:sp>
        <p:nvSpPr>
          <p:cNvPr id="244" name="Google Shape;244;p37"/>
          <p:cNvSpPr txBox="1"/>
          <p:nvPr>
            <p:ph idx="12" type="sldNum"/>
          </p:nvPr>
        </p:nvSpPr>
        <p:spPr>
          <a:xfrm>
            <a:off x="8522234" y="4716126"/>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500">
                <a:latin typeface="Roboto Condensed"/>
                <a:ea typeface="Roboto Condensed"/>
                <a:cs typeface="Roboto Condensed"/>
                <a:sym typeface="Roboto Condensed"/>
              </a:rPr>
              <a:t>‹#›</a:t>
            </a:fld>
            <a:endParaRPr b="1" sz="1500">
              <a:latin typeface="Roboto Condensed"/>
              <a:ea typeface="Roboto Condensed"/>
              <a:cs typeface="Roboto Condensed"/>
              <a:sym typeface="Roboto Condensed"/>
            </a:endParaRPr>
          </a:p>
        </p:txBody>
      </p:sp>
      <p:sp>
        <p:nvSpPr>
          <p:cNvPr id="245" name="Google Shape;245;p37"/>
          <p:cNvSpPr/>
          <p:nvPr/>
        </p:nvSpPr>
        <p:spPr>
          <a:xfrm>
            <a:off x="2467694" y="521366"/>
            <a:ext cx="980100" cy="538500"/>
          </a:xfrm>
          <a:prstGeom prst="rect">
            <a:avLst/>
          </a:prstGeom>
          <a:solidFill>
            <a:srgbClr val="AC1145"/>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500" u="sng">
                <a:solidFill>
                  <a:srgbClr val="FFFFFF"/>
                </a:solidFill>
                <a:latin typeface="Roboto"/>
                <a:ea typeface="Roboto"/>
                <a:cs typeface="Roboto"/>
                <a:sym typeface="Roboto"/>
              </a:rPr>
              <a:t>Skin Tone </a:t>
            </a:r>
            <a:endParaRPr b="1" sz="1500" u="sng">
              <a:solidFill>
                <a:srgbClr val="FFFFFF"/>
              </a:solidFill>
              <a:latin typeface="Roboto"/>
              <a:ea typeface="Roboto"/>
              <a:cs typeface="Roboto"/>
              <a:sym typeface="Roboto"/>
            </a:endParaRPr>
          </a:p>
        </p:txBody>
      </p:sp>
      <p:sp>
        <p:nvSpPr>
          <p:cNvPr id="246" name="Google Shape;246;p37"/>
          <p:cNvSpPr/>
          <p:nvPr/>
        </p:nvSpPr>
        <p:spPr>
          <a:xfrm>
            <a:off x="3488481" y="510025"/>
            <a:ext cx="1221900" cy="538500"/>
          </a:xfrm>
          <a:prstGeom prst="rect">
            <a:avLst/>
          </a:prstGeom>
          <a:solidFill>
            <a:srgbClr val="AC1145"/>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500" u="sng">
                <a:solidFill>
                  <a:srgbClr val="FFFFFF"/>
                </a:solidFill>
                <a:latin typeface="Roboto"/>
                <a:ea typeface="Roboto"/>
                <a:cs typeface="Roboto"/>
                <a:sym typeface="Roboto"/>
              </a:rPr>
              <a:t>Disease target</a:t>
            </a:r>
            <a:endParaRPr b="1" sz="1500" u="sng">
              <a:solidFill>
                <a:srgbClr val="FFFFFF"/>
              </a:solidFill>
              <a:latin typeface="Roboto"/>
              <a:ea typeface="Roboto"/>
              <a:cs typeface="Roboto"/>
              <a:sym typeface="Roboto"/>
            </a:endParaRPr>
          </a:p>
        </p:txBody>
      </p:sp>
      <p:sp>
        <p:nvSpPr>
          <p:cNvPr id="247" name="Google Shape;247;p37"/>
          <p:cNvSpPr/>
          <p:nvPr/>
        </p:nvSpPr>
        <p:spPr>
          <a:xfrm>
            <a:off x="4751185" y="521366"/>
            <a:ext cx="4191300" cy="538500"/>
          </a:xfrm>
          <a:prstGeom prst="rect">
            <a:avLst/>
          </a:prstGeom>
          <a:solidFill>
            <a:srgbClr val="AC1145"/>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500" u="sng">
                <a:solidFill>
                  <a:srgbClr val="FFFFFF"/>
                </a:solidFill>
                <a:latin typeface="Roboto"/>
                <a:ea typeface="Roboto"/>
                <a:cs typeface="Roboto"/>
                <a:sym typeface="Roboto"/>
              </a:rPr>
              <a:t>Image Processing &amp; Diagnosis Techniques</a:t>
            </a:r>
            <a:endParaRPr b="1" sz="1500" u="sng">
              <a:solidFill>
                <a:srgbClr val="FFFFFF"/>
              </a:solidFill>
              <a:latin typeface="Roboto"/>
              <a:ea typeface="Roboto"/>
              <a:cs typeface="Roboto"/>
              <a:sym typeface="Roboto"/>
            </a:endParaRPr>
          </a:p>
        </p:txBody>
      </p:sp>
      <p:sp>
        <p:nvSpPr>
          <p:cNvPr id="248" name="Google Shape;248;p37"/>
          <p:cNvSpPr/>
          <p:nvPr/>
        </p:nvSpPr>
        <p:spPr>
          <a:xfrm>
            <a:off x="135084" y="521202"/>
            <a:ext cx="2291700" cy="538500"/>
          </a:xfrm>
          <a:prstGeom prst="rect">
            <a:avLst/>
          </a:prstGeom>
          <a:solidFill>
            <a:srgbClr val="AC11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 name="Google Shape;249;p37"/>
          <p:cNvGrpSpPr/>
          <p:nvPr/>
        </p:nvGrpSpPr>
        <p:grpSpPr>
          <a:xfrm>
            <a:off x="136247" y="1079511"/>
            <a:ext cx="8806924" cy="1210474"/>
            <a:chOff x="943729" y="3098404"/>
            <a:chExt cx="7257457" cy="674509"/>
          </a:xfrm>
        </p:grpSpPr>
        <p:sp>
          <p:nvSpPr>
            <p:cNvPr id="250" name="Google Shape;250;p37"/>
            <p:cNvSpPr/>
            <p:nvPr/>
          </p:nvSpPr>
          <p:spPr>
            <a:xfrm>
              <a:off x="4718186" y="3098404"/>
              <a:ext cx="3483000" cy="674400"/>
            </a:xfrm>
            <a:prstGeom prst="rect">
              <a:avLst/>
            </a:prstGeom>
            <a:solidFill>
              <a:srgbClr val="AC1145"/>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rgbClr val="FFFFFF"/>
                </a:solidFill>
                <a:latin typeface="Roboto"/>
                <a:ea typeface="Roboto"/>
                <a:cs typeface="Roboto"/>
                <a:sym typeface="Roboto"/>
              </a:endParaRPr>
            </a:p>
          </p:txBody>
        </p:sp>
        <p:sp>
          <p:nvSpPr>
            <p:cNvPr id="251" name="Google Shape;251;p37"/>
            <p:cNvSpPr/>
            <p:nvPr/>
          </p:nvSpPr>
          <p:spPr>
            <a:xfrm>
              <a:off x="943729" y="3098495"/>
              <a:ext cx="1902300" cy="674400"/>
            </a:xfrm>
            <a:prstGeom prst="rect">
              <a:avLst/>
            </a:prstGeom>
            <a:solidFill>
              <a:srgbClr val="AC11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7"/>
            <p:cNvSpPr/>
            <p:nvPr/>
          </p:nvSpPr>
          <p:spPr>
            <a:xfrm>
              <a:off x="1632122" y="3098513"/>
              <a:ext cx="674400" cy="674400"/>
            </a:xfrm>
            <a:prstGeom prst="rtTriangle">
              <a:avLst/>
            </a:prstGeom>
            <a:solidFill>
              <a:srgbClr val="C41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7"/>
            <p:cNvSpPr/>
            <p:nvPr/>
          </p:nvSpPr>
          <p:spPr>
            <a:xfrm>
              <a:off x="943730" y="3098510"/>
              <a:ext cx="674400" cy="674400"/>
            </a:xfrm>
            <a:prstGeom prst="rtTriangle">
              <a:avLst/>
            </a:prstGeom>
            <a:solidFill>
              <a:srgbClr val="E116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7"/>
            <p:cNvSpPr/>
            <p:nvPr/>
          </p:nvSpPr>
          <p:spPr>
            <a:xfrm>
              <a:off x="2865179" y="3098457"/>
              <a:ext cx="807600" cy="674400"/>
            </a:xfrm>
            <a:prstGeom prst="rect">
              <a:avLst/>
            </a:prstGeom>
            <a:solidFill>
              <a:srgbClr val="AC11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7"/>
            <p:cNvSpPr/>
            <p:nvPr/>
          </p:nvSpPr>
          <p:spPr>
            <a:xfrm>
              <a:off x="3691940" y="3098414"/>
              <a:ext cx="1007100" cy="674400"/>
            </a:xfrm>
            <a:prstGeom prst="rect">
              <a:avLst/>
            </a:prstGeom>
            <a:solidFill>
              <a:srgbClr val="AC11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7"/>
            <p:cNvSpPr/>
            <p:nvPr/>
          </p:nvSpPr>
          <p:spPr>
            <a:xfrm>
              <a:off x="963408" y="3098404"/>
              <a:ext cx="1663800" cy="6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FFFF"/>
                  </a:solidFill>
                  <a:latin typeface="Roboto"/>
                  <a:ea typeface="Roboto"/>
                  <a:cs typeface="Roboto"/>
                  <a:sym typeface="Roboto"/>
                </a:rPr>
                <a:t>Our Project</a:t>
              </a:r>
              <a:endParaRPr b="1" sz="1500">
                <a:solidFill>
                  <a:srgbClr val="FFFFFF"/>
                </a:solidFill>
                <a:latin typeface="Roboto"/>
                <a:ea typeface="Roboto"/>
                <a:cs typeface="Roboto"/>
                <a:sym typeface="Roboto"/>
              </a:endParaRPr>
            </a:p>
            <a:p>
              <a:pPr indent="0" lvl="0" marL="0" rtl="0" algn="l">
                <a:spcBef>
                  <a:spcPts val="0"/>
                </a:spcBef>
                <a:spcAft>
                  <a:spcPts val="0"/>
                </a:spcAft>
                <a:buNone/>
              </a:pPr>
              <a:r>
                <a:rPr b="1" lang="en" sz="1500">
                  <a:solidFill>
                    <a:srgbClr val="FFFFFF"/>
                  </a:solidFill>
                  <a:latin typeface="Roboto"/>
                  <a:ea typeface="Roboto"/>
                  <a:cs typeface="Roboto"/>
                  <a:sym typeface="Roboto"/>
                </a:rPr>
                <a:t>“Skin Disease Identification on Darker Skin Tones”</a:t>
              </a:r>
              <a:endParaRPr b="1" sz="1500">
                <a:solidFill>
                  <a:srgbClr val="FFFFFF"/>
                </a:solidFill>
                <a:latin typeface="Roboto"/>
                <a:ea typeface="Roboto"/>
                <a:cs typeface="Roboto"/>
                <a:sym typeface="Roboto"/>
              </a:endParaRPr>
            </a:p>
          </p:txBody>
        </p:sp>
      </p:grpSp>
      <p:grpSp>
        <p:nvGrpSpPr>
          <p:cNvPr id="257" name="Google Shape;257;p37"/>
          <p:cNvGrpSpPr/>
          <p:nvPr/>
        </p:nvGrpSpPr>
        <p:grpSpPr>
          <a:xfrm>
            <a:off x="74710" y="3238278"/>
            <a:ext cx="8868372" cy="1692372"/>
            <a:chOff x="893019" y="4301328"/>
            <a:chExt cx="7308094" cy="943036"/>
          </a:xfrm>
        </p:grpSpPr>
        <p:sp>
          <p:nvSpPr>
            <p:cNvPr id="258" name="Google Shape;258;p37"/>
            <p:cNvSpPr/>
            <p:nvPr/>
          </p:nvSpPr>
          <p:spPr>
            <a:xfrm>
              <a:off x="4732813" y="4469065"/>
              <a:ext cx="3468300" cy="775200"/>
            </a:xfrm>
            <a:prstGeom prst="rect">
              <a:avLst/>
            </a:prstGeom>
            <a:solidFill>
              <a:srgbClr val="AC1145"/>
            </a:solid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Condensed Light"/>
                <a:buChar char="●"/>
              </a:pPr>
              <a:r>
                <a:rPr lang="en">
                  <a:solidFill>
                    <a:schemeClr val="dk1"/>
                  </a:solidFill>
                  <a:latin typeface="Roboto Condensed Light"/>
                  <a:ea typeface="Roboto Condensed Light"/>
                  <a:cs typeface="Roboto Condensed Light"/>
                  <a:sym typeface="Roboto Condensed Light"/>
                </a:rPr>
                <a:t>Skin Area: A</a:t>
              </a:r>
              <a:r>
                <a:rPr lang="en">
                  <a:solidFill>
                    <a:schemeClr val="dk1"/>
                  </a:solidFill>
                  <a:latin typeface="Roboto Condensed Light"/>
                  <a:ea typeface="Roboto Condensed Light"/>
                  <a:cs typeface="Roboto Condensed Light"/>
                  <a:sym typeface="Roboto Condensed Light"/>
                </a:rPr>
                <a:t>bdominal Skin</a:t>
              </a:r>
              <a:endParaRPr>
                <a:solidFill>
                  <a:schemeClr val="dk1"/>
                </a:solidFill>
                <a:latin typeface="Roboto Condensed Light"/>
                <a:ea typeface="Roboto Condensed Light"/>
                <a:cs typeface="Roboto Condensed Light"/>
                <a:sym typeface="Roboto Condensed Light"/>
              </a:endParaRPr>
            </a:p>
            <a:p>
              <a:pPr indent="-317500" lvl="0" marL="457200" rtl="0" algn="l">
                <a:spcBef>
                  <a:spcPts val="0"/>
                </a:spcBef>
                <a:spcAft>
                  <a:spcPts val="0"/>
                </a:spcAft>
                <a:buClr>
                  <a:schemeClr val="dk1"/>
                </a:buClr>
                <a:buSzPts val="1400"/>
                <a:buFont typeface="Roboto Condensed Light"/>
                <a:buChar char="●"/>
              </a:pPr>
              <a:r>
                <a:rPr lang="en">
                  <a:solidFill>
                    <a:schemeClr val="dk1"/>
                  </a:solidFill>
                  <a:latin typeface="Roboto Condensed Light"/>
                  <a:ea typeface="Roboto Condensed Light"/>
                  <a:cs typeface="Roboto Condensed Light"/>
                  <a:sym typeface="Roboto Condensed Light"/>
                </a:rPr>
                <a:t>Segmentation </a:t>
              </a:r>
              <a:endParaRPr>
                <a:solidFill>
                  <a:schemeClr val="dk1"/>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chemeClr val="dk1"/>
                </a:buClr>
                <a:buSzPts val="1400"/>
                <a:buFont typeface="Roboto Condensed Light"/>
                <a:buChar char="○"/>
              </a:pPr>
              <a:r>
                <a:rPr lang="en">
                  <a:solidFill>
                    <a:schemeClr val="dk1"/>
                  </a:solidFill>
                  <a:latin typeface="Roboto Condensed Light"/>
                  <a:ea typeface="Roboto Condensed Light"/>
                  <a:cs typeface="Roboto Condensed Light"/>
                  <a:sym typeface="Roboto Condensed Light"/>
                </a:rPr>
                <a:t>Mask R-CNN (generates segmentation mask)</a:t>
              </a:r>
              <a:endParaRPr>
                <a:solidFill>
                  <a:schemeClr val="dk1"/>
                </a:solidFill>
                <a:latin typeface="Roboto Condensed Light"/>
                <a:ea typeface="Roboto Condensed Light"/>
                <a:cs typeface="Roboto Condensed Light"/>
                <a:sym typeface="Roboto Condensed Light"/>
              </a:endParaRPr>
            </a:p>
            <a:p>
              <a:pPr indent="-317500" lvl="0" marL="457200" rtl="0" algn="l">
                <a:spcBef>
                  <a:spcPts val="0"/>
                </a:spcBef>
                <a:spcAft>
                  <a:spcPts val="0"/>
                </a:spcAft>
                <a:buClr>
                  <a:schemeClr val="dk1"/>
                </a:buClr>
                <a:buSzPts val="1400"/>
                <a:buFont typeface="Roboto Condensed Light"/>
                <a:buChar char="●"/>
              </a:pPr>
              <a:r>
                <a:rPr lang="en">
                  <a:solidFill>
                    <a:schemeClr val="dk1"/>
                  </a:solidFill>
                  <a:latin typeface="Roboto Condensed Light"/>
                  <a:ea typeface="Roboto Condensed Light"/>
                  <a:cs typeface="Roboto Condensed Light"/>
                  <a:sym typeface="Roboto Condensed Light"/>
                </a:rPr>
                <a:t> U - Net: classifies infection &amp; identifies the area of infection</a:t>
              </a:r>
              <a:endParaRPr>
                <a:solidFill>
                  <a:schemeClr val="dk1"/>
                </a:solidFill>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a:solidFill>
                  <a:srgbClr val="FFFFFF"/>
                </a:solidFill>
                <a:latin typeface="Roboto"/>
                <a:ea typeface="Roboto"/>
                <a:cs typeface="Roboto"/>
                <a:sym typeface="Roboto"/>
              </a:endParaRPr>
            </a:p>
          </p:txBody>
        </p:sp>
        <p:sp>
          <p:nvSpPr>
            <p:cNvPr id="259" name="Google Shape;259;p37"/>
            <p:cNvSpPr/>
            <p:nvPr/>
          </p:nvSpPr>
          <p:spPr>
            <a:xfrm>
              <a:off x="943732" y="4469051"/>
              <a:ext cx="1921200" cy="775200"/>
            </a:xfrm>
            <a:prstGeom prst="rect">
              <a:avLst/>
            </a:prstGeom>
            <a:solidFill>
              <a:srgbClr val="AC11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7"/>
            <p:cNvSpPr/>
            <p:nvPr/>
          </p:nvSpPr>
          <p:spPr>
            <a:xfrm>
              <a:off x="1632122" y="4469063"/>
              <a:ext cx="674400" cy="674400"/>
            </a:xfrm>
            <a:prstGeom prst="rtTriangle">
              <a:avLst/>
            </a:prstGeom>
            <a:solidFill>
              <a:srgbClr val="C41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7"/>
            <p:cNvSpPr/>
            <p:nvPr/>
          </p:nvSpPr>
          <p:spPr>
            <a:xfrm>
              <a:off x="943723" y="4469063"/>
              <a:ext cx="687600" cy="674400"/>
            </a:xfrm>
            <a:prstGeom prst="rtTriangle">
              <a:avLst/>
            </a:prstGeom>
            <a:solidFill>
              <a:srgbClr val="E116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7"/>
            <p:cNvSpPr/>
            <p:nvPr/>
          </p:nvSpPr>
          <p:spPr>
            <a:xfrm>
              <a:off x="2879393" y="4469163"/>
              <a:ext cx="807600" cy="775200"/>
            </a:xfrm>
            <a:prstGeom prst="rect">
              <a:avLst/>
            </a:prstGeom>
            <a:solidFill>
              <a:srgbClr val="AC11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7"/>
            <p:cNvSpPr/>
            <p:nvPr/>
          </p:nvSpPr>
          <p:spPr>
            <a:xfrm>
              <a:off x="3706340" y="4469163"/>
              <a:ext cx="1007100" cy="775200"/>
            </a:xfrm>
            <a:prstGeom prst="rect">
              <a:avLst/>
            </a:prstGeom>
            <a:solidFill>
              <a:srgbClr val="AC11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7"/>
            <p:cNvSpPr/>
            <p:nvPr/>
          </p:nvSpPr>
          <p:spPr>
            <a:xfrm>
              <a:off x="893019" y="4301328"/>
              <a:ext cx="2062200" cy="47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0"/>
                </a:spcAft>
                <a:buNone/>
              </a:pPr>
              <a:r>
                <a:rPr b="1" lang="en" sz="1500">
                  <a:solidFill>
                    <a:schemeClr val="dk1"/>
                  </a:solidFill>
                  <a:latin typeface="Roboto Condensed"/>
                  <a:ea typeface="Roboto Condensed"/>
                  <a:cs typeface="Roboto Condensed"/>
                  <a:sym typeface="Roboto Condensed"/>
                </a:rPr>
                <a:t>“Deep Learning Techniques for Skin Segmentation on Novel Abdominal Dataset”[2]</a:t>
              </a:r>
              <a:endParaRPr b="1" sz="1500">
                <a:solidFill>
                  <a:schemeClr val="dk1"/>
                </a:solidFill>
                <a:latin typeface="Roboto Condensed"/>
                <a:ea typeface="Roboto Condensed"/>
                <a:cs typeface="Roboto Condensed"/>
                <a:sym typeface="Roboto Condensed"/>
              </a:endParaRPr>
            </a:p>
            <a:p>
              <a:pPr indent="0" lvl="0" marL="0" rtl="0" algn="l">
                <a:spcBef>
                  <a:spcPts val="600"/>
                </a:spcBef>
                <a:spcAft>
                  <a:spcPts val="0"/>
                </a:spcAft>
                <a:buNone/>
              </a:pPr>
              <a:r>
                <a:t/>
              </a:r>
              <a:endParaRPr sz="1500">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1500">
                <a:solidFill>
                  <a:srgbClr val="FFFFFF"/>
                </a:solidFill>
                <a:latin typeface="Roboto"/>
                <a:ea typeface="Roboto"/>
                <a:cs typeface="Roboto"/>
                <a:sym typeface="Roboto"/>
              </a:endParaRPr>
            </a:p>
          </p:txBody>
        </p:sp>
      </p:grpSp>
      <p:sp>
        <p:nvSpPr>
          <p:cNvPr id="265" name="Google Shape;265;p37"/>
          <p:cNvSpPr txBox="1"/>
          <p:nvPr/>
        </p:nvSpPr>
        <p:spPr>
          <a:xfrm>
            <a:off x="247890" y="561462"/>
            <a:ext cx="2019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u="sng">
                <a:solidFill>
                  <a:schemeClr val="dk1"/>
                </a:solidFill>
                <a:latin typeface="Roboto Condensed"/>
                <a:ea typeface="Roboto Condensed"/>
                <a:cs typeface="Roboto Condensed"/>
                <a:sym typeface="Roboto Condensed"/>
              </a:rPr>
              <a:t>Project Name</a:t>
            </a:r>
            <a:endParaRPr b="1" sz="1500" u="sng">
              <a:solidFill>
                <a:schemeClr val="dk1"/>
              </a:solidFill>
              <a:latin typeface="Roboto Condensed"/>
              <a:ea typeface="Roboto Condensed"/>
              <a:cs typeface="Roboto Condensed"/>
              <a:sym typeface="Roboto Condensed"/>
            </a:endParaRPr>
          </a:p>
        </p:txBody>
      </p:sp>
      <p:grpSp>
        <p:nvGrpSpPr>
          <p:cNvPr id="266" name="Google Shape;266;p37"/>
          <p:cNvGrpSpPr/>
          <p:nvPr/>
        </p:nvGrpSpPr>
        <p:grpSpPr>
          <a:xfrm>
            <a:off x="88459" y="2309488"/>
            <a:ext cx="8854579" cy="1210442"/>
            <a:chOff x="904349" y="3783780"/>
            <a:chExt cx="7296728" cy="674491"/>
          </a:xfrm>
        </p:grpSpPr>
        <p:sp>
          <p:nvSpPr>
            <p:cNvPr id="267" name="Google Shape;267;p37"/>
            <p:cNvSpPr/>
            <p:nvPr/>
          </p:nvSpPr>
          <p:spPr>
            <a:xfrm>
              <a:off x="4727677" y="3783780"/>
              <a:ext cx="3473400" cy="674400"/>
            </a:xfrm>
            <a:prstGeom prst="rect">
              <a:avLst/>
            </a:prstGeom>
            <a:solidFill>
              <a:srgbClr val="AC1145"/>
            </a:solid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dk1"/>
                </a:buClr>
                <a:buSzPts val="1500"/>
                <a:buFont typeface="Roboto Condensed Light"/>
                <a:buChar char="●"/>
              </a:pPr>
              <a:r>
                <a:rPr lang="en" sz="1500">
                  <a:solidFill>
                    <a:schemeClr val="dk1"/>
                  </a:solidFill>
                  <a:latin typeface="Roboto Condensed Light"/>
                  <a:ea typeface="Roboto Condensed Light"/>
                  <a:cs typeface="Roboto Condensed Light"/>
                  <a:sym typeface="Roboto Condensed Light"/>
                </a:rPr>
                <a:t>I</a:t>
              </a:r>
              <a:r>
                <a:rPr lang="en" sz="1500">
                  <a:solidFill>
                    <a:schemeClr val="dk1"/>
                  </a:solidFill>
                  <a:latin typeface="Roboto Condensed Light"/>
                  <a:ea typeface="Roboto Condensed Light"/>
                  <a:cs typeface="Roboto Condensed Light"/>
                  <a:sym typeface="Roboto Condensed Light"/>
                </a:rPr>
                <a:t>mage color techniques: reduce noise in images</a:t>
              </a:r>
              <a:endParaRPr sz="1500">
                <a:solidFill>
                  <a:schemeClr val="dk1"/>
                </a:solidFill>
                <a:latin typeface="Roboto Condensed Light"/>
                <a:ea typeface="Roboto Condensed Light"/>
                <a:cs typeface="Roboto Condensed Light"/>
                <a:sym typeface="Roboto Condensed Light"/>
              </a:endParaRPr>
            </a:p>
            <a:p>
              <a:pPr indent="-323850" lvl="0" marL="457200" rtl="0" algn="l">
                <a:lnSpc>
                  <a:spcPct val="115000"/>
                </a:lnSpc>
                <a:spcBef>
                  <a:spcPts val="0"/>
                </a:spcBef>
                <a:spcAft>
                  <a:spcPts val="0"/>
                </a:spcAft>
                <a:buClr>
                  <a:schemeClr val="dk1"/>
                </a:buClr>
                <a:buSzPts val="1500"/>
                <a:buFont typeface="Roboto Condensed Light"/>
                <a:buChar char="●"/>
              </a:pPr>
              <a:r>
                <a:rPr lang="en" sz="1500">
                  <a:solidFill>
                    <a:schemeClr val="dk1"/>
                  </a:solidFill>
                  <a:latin typeface="Roboto Condensed Light"/>
                  <a:ea typeface="Roboto Condensed Light"/>
                  <a:cs typeface="Roboto Condensed Light"/>
                  <a:sym typeface="Roboto Condensed Light"/>
                </a:rPr>
                <a:t>GLCM tool: analyzes skin texture</a:t>
              </a:r>
              <a:endParaRPr sz="1500">
                <a:solidFill>
                  <a:srgbClr val="FFFFFF"/>
                </a:solidFill>
                <a:latin typeface="Roboto"/>
                <a:ea typeface="Roboto"/>
                <a:cs typeface="Roboto"/>
                <a:sym typeface="Roboto"/>
              </a:endParaRPr>
            </a:p>
          </p:txBody>
        </p:sp>
        <p:sp>
          <p:nvSpPr>
            <p:cNvPr id="268" name="Google Shape;268;p37"/>
            <p:cNvSpPr/>
            <p:nvPr/>
          </p:nvSpPr>
          <p:spPr>
            <a:xfrm>
              <a:off x="943729" y="3783780"/>
              <a:ext cx="1906800" cy="674400"/>
            </a:xfrm>
            <a:prstGeom prst="rect">
              <a:avLst/>
            </a:prstGeom>
            <a:solidFill>
              <a:srgbClr val="AC11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7"/>
            <p:cNvSpPr/>
            <p:nvPr/>
          </p:nvSpPr>
          <p:spPr>
            <a:xfrm>
              <a:off x="1632122" y="3783788"/>
              <a:ext cx="674400" cy="674400"/>
            </a:xfrm>
            <a:prstGeom prst="rtTriangle">
              <a:avLst/>
            </a:prstGeom>
            <a:solidFill>
              <a:srgbClr val="C413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7"/>
            <p:cNvSpPr/>
            <p:nvPr/>
          </p:nvSpPr>
          <p:spPr>
            <a:xfrm>
              <a:off x="943723" y="3783788"/>
              <a:ext cx="687600" cy="674400"/>
            </a:xfrm>
            <a:prstGeom prst="rtTriangle">
              <a:avLst/>
            </a:prstGeom>
            <a:solidFill>
              <a:srgbClr val="E116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7"/>
            <p:cNvSpPr/>
            <p:nvPr/>
          </p:nvSpPr>
          <p:spPr>
            <a:xfrm>
              <a:off x="3715755" y="3783871"/>
              <a:ext cx="997500" cy="674400"/>
            </a:xfrm>
            <a:prstGeom prst="rect">
              <a:avLst/>
            </a:prstGeom>
            <a:solidFill>
              <a:srgbClr val="AC11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7"/>
            <p:cNvSpPr/>
            <p:nvPr/>
          </p:nvSpPr>
          <p:spPr>
            <a:xfrm>
              <a:off x="904349" y="3783871"/>
              <a:ext cx="1946100" cy="67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solidFill>
                    <a:schemeClr val="dk1"/>
                  </a:solidFill>
                  <a:latin typeface="Roboto Condensed"/>
                  <a:ea typeface="Roboto Condensed"/>
                  <a:cs typeface="Roboto Condensed"/>
                  <a:sym typeface="Roboto Condensed"/>
                </a:rPr>
                <a:t>“Skin Disease Recognition Method Based on Image Color and Texture Features”[1]</a:t>
              </a:r>
              <a:r>
                <a:rPr b="1" lang="en" sz="1500">
                  <a:solidFill>
                    <a:schemeClr val="dk1"/>
                  </a:solidFill>
                  <a:latin typeface="Times New Roman"/>
                  <a:ea typeface="Times New Roman"/>
                  <a:cs typeface="Times New Roman"/>
                  <a:sym typeface="Times New Roman"/>
                </a:rPr>
                <a:t> </a:t>
              </a:r>
              <a:endParaRPr sz="1500">
                <a:solidFill>
                  <a:srgbClr val="FFFFFF"/>
                </a:solidFill>
                <a:latin typeface="Roboto"/>
                <a:ea typeface="Roboto"/>
                <a:cs typeface="Roboto"/>
                <a:sym typeface="Roboto"/>
              </a:endParaRPr>
            </a:p>
          </p:txBody>
        </p:sp>
        <p:sp>
          <p:nvSpPr>
            <p:cNvPr id="273" name="Google Shape;273;p37"/>
            <p:cNvSpPr/>
            <p:nvPr/>
          </p:nvSpPr>
          <p:spPr>
            <a:xfrm>
              <a:off x="2864948" y="3783780"/>
              <a:ext cx="836400" cy="674400"/>
            </a:xfrm>
            <a:prstGeom prst="rect">
              <a:avLst/>
            </a:prstGeom>
            <a:solidFill>
              <a:srgbClr val="AC11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 name="Google Shape;274;p37"/>
          <p:cNvSpPr txBox="1"/>
          <p:nvPr/>
        </p:nvSpPr>
        <p:spPr>
          <a:xfrm>
            <a:off x="2669249" y="3975028"/>
            <a:ext cx="692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Roboto Condensed Light"/>
                <a:ea typeface="Roboto Condensed Light"/>
                <a:cs typeface="Roboto Condensed Light"/>
                <a:sym typeface="Roboto Condensed Light"/>
              </a:rPr>
              <a:t>Light</a:t>
            </a:r>
            <a:endParaRPr sz="1600">
              <a:solidFill>
                <a:schemeClr val="dk1"/>
              </a:solidFill>
              <a:latin typeface="Roboto Condensed Light"/>
              <a:ea typeface="Roboto Condensed Light"/>
              <a:cs typeface="Roboto Condensed Light"/>
              <a:sym typeface="Roboto Condensed Light"/>
            </a:endParaRPr>
          </a:p>
        </p:txBody>
      </p:sp>
      <p:sp>
        <p:nvSpPr>
          <p:cNvPr id="275" name="Google Shape;275;p37"/>
          <p:cNvSpPr txBox="1"/>
          <p:nvPr/>
        </p:nvSpPr>
        <p:spPr>
          <a:xfrm>
            <a:off x="2669249" y="2603848"/>
            <a:ext cx="692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Roboto Condensed Light"/>
                <a:ea typeface="Roboto Condensed Light"/>
                <a:cs typeface="Roboto Condensed Light"/>
                <a:sym typeface="Roboto Condensed Light"/>
              </a:rPr>
              <a:t>Light</a:t>
            </a:r>
            <a:endParaRPr sz="1600">
              <a:solidFill>
                <a:schemeClr val="dk1"/>
              </a:solidFill>
              <a:latin typeface="Roboto Condensed Light"/>
              <a:ea typeface="Roboto Condensed Light"/>
              <a:cs typeface="Roboto Condensed Light"/>
              <a:sym typeface="Roboto Condensed Light"/>
            </a:endParaRPr>
          </a:p>
        </p:txBody>
      </p:sp>
      <p:sp>
        <p:nvSpPr>
          <p:cNvPr id="276" name="Google Shape;276;p37"/>
          <p:cNvSpPr txBox="1"/>
          <p:nvPr/>
        </p:nvSpPr>
        <p:spPr>
          <a:xfrm>
            <a:off x="2669249" y="1423310"/>
            <a:ext cx="657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Roboto Condensed Light"/>
                <a:ea typeface="Roboto Condensed Light"/>
                <a:cs typeface="Roboto Condensed Light"/>
                <a:sym typeface="Roboto Condensed Light"/>
              </a:rPr>
              <a:t>Dark</a:t>
            </a:r>
            <a:endParaRPr sz="1600">
              <a:solidFill>
                <a:schemeClr val="dk1"/>
              </a:solidFill>
              <a:latin typeface="Roboto Condensed Light"/>
              <a:ea typeface="Roboto Condensed Light"/>
              <a:cs typeface="Roboto Condensed Light"/>
              <a:sym typeface="Roboto Condensed Light"/>
            </a:endParaRPr>
          </a:p>
        </p:txBody>
      </p:sp>
      <p:sp>
        <p:nvSpPr>
          <p:cNvPr id="277" name="Google Shape;277;p37"/>
          <p:cNvSpPr txBox="1"/>
          <p:nvPr/>
        </p:nvSpPr>
        <p:spPr>
          <a:xfrm>
            <a:off x="3488475" y="2254871"/>
            <a:ext cx="1221900" cy="121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solidFill>
                  <a:schemeClr val="dk1"/>
                </a:solidFill>
                <a:latin typeface="Roboto Condensed Light"/>
                <a:ea typeface="Roboto Condensed Light"/>
                <a:cs typeface="Roboto Condensed Light"/>
                <a:sym typeface="Roboto Condensed Light"/>
              </a:rPr>
              <a:t>H</a:t>
            </a:r>
            <a:r>
              <a:rPr lang="en" sz="1500">
                <a:solidFill>
                  <a:schemeClr val="dk1"/>
                </a:solidFill>
                <a:latin typeface="Roboto Condensed Light"/>
                <a:ea typeface="Roboto Condensed Light"/>
                <a:cs typeface="Roboto Condensed Light"/>
                <a:sym typeface="Roboto Condensed Light"/>
              </a:rPr>
              <a:t>erpes, Paederus, Dermatitis, Psoriasis</a:t>
            </a:r>
            <a:endParaRPr sz="1500">
              <a:latin typeface="Roboto Condensed Light"/>
              <a:ea typeface="Roboto Condensed Light"/>
              <a:cs typeface="Roboto Condensed Light"/>
              <a:sym typeface="Roboto Condensed Light"/>
            </a:endParaRPr>
          </a:p>
        </p:txBody>
      </p:sp>
      <p:sp>
        <p:nvSpPr>
          <p:cNvPr id="278" name="Google Shape;278;p37"/>
          <p:cNvSpPr txBox="1"/>
          <p:nvPr/>
        </p:nvSpPr>
        <p:spPr>
          <a:xfrm>
            <a:off x="3488475" y="1024925"/>
            <a:ext cx="1526100" cy="121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 sz="1500">
                <a:solidFill>
                  <a:schemeClr val="dk1"/>
                </a:solidFill>
                <a:latin typeface="Roboto Condensed Light"/>
                <a:ea typeface="Roboto Condensed Light"/>
                <a:cs typeface="Roboto Condensed Light"/>
                <a:sym typeface="Roboto Condensed Light"/>
              </a:rPr>
              <a:t>Yaws, Leprosy, Scabies, Mycetoma, &amp; Buruli Ulcer</a:t>
            </a:r>
            <a:endParaRPr sz="1500">
              <a:latin typeface="Roboto Condensed Light"/>
              <a:ea typeface="Roboto Condensed Light"/>
              <a:cs typeface="Roboto Condensed Light"/>
              <a:sym typeface="Roboto Condensed Light"/>
            </a:endParaRPr>
          </a:p>
        </p:txBody>
      </p:sp>
      <p:sp>
        <p:nvSpPr>
          <p:cNvPr id="279" name="Google Shape;279;p37"/>
          <p:cNvSpPr txBox="1"/>
          <p:nvPr/>
        </p:nvSpPr>
        <p:spPr>
          <a:xfrm>
            <a:off x="4710375" y="976950"/>
            <a:ext cx="4260900" cy="13914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Font typeface="Roboto Condensed Light"/>
              <a:buChar char="●"/>
            </a:pPr>
            <a:r>
              <a:rPr lang="en">
                <a:solidFill>
                  <a:schemeClr val="dk1"/>
                </a:solidFill>
                <a:latin typeface="Roboto Condensed Light"/>
                <a:ea typeface="Roboto Condensed Light"/>
                <a:cs typeface="Roboto Condensed Light"/>
                <a:sym typeface="Roboto Condensed Light"/>
              </a:rPr>
              <a:t>Image filtering process: increase contrast, angle/lighting correction, Gaussian blur  -&gt; sharpen low-quality images</a:t>
            </a:r>
            <a:endParaRPr>
              <a:solidFill>
                <a:schemeClr val="dk1"/>
              </a:solidFill>
              <a:latin typeface="Roboto Condensed Light"/>
              <a:ea typeface="Roboto Condensed Light"/>
              <a:cs typeface="Roboto Condensed Light"/>
              <a:sym typeface="Roboto Condensed Light"/>
            </a:endParaRPr>
          </a:p>
          <a:p>
            <a:pPr indent="-317500" lvl="0" marL="457200" rtl="0" algn="l">
              <a:lnSpc>
                <a:spcPct val="115000"/>
              </a:lnSpc>
              <a:spcBef>
                <a:spcPts val="0"/>
              </a:spcBef>
              <a:spcAft>
                <a:spcPts val="0"/>
              </a:spcAft>
              <a:buClr>
                <a:schemeClr val="dk1"/>
              </a:buClr>
              <a:buSzPts val="1400"/>
              <a:buFont typeface="Roboto Condensed Light"/>
              <a:buChar char="●"/>
            </a:pPr>
            <a:r>
              <a:rPr lang="en">
                <a:solidFill>
                  <a:schemeClr val="dk1"/>
                </a:solidFill>
                <a:latin typeface="Roboto Condensed Light"/>
                <a:ea typeface="Roboto Condensed Light"/>
                <a:cs typeface="Roboto Condensed Light"/>
                <a:sym typeface="Roboto Condensed Light"/>
              </a:rPr>
              <a:t>AI: skin disease identification based on a given data set of skin disease images on darker skin tones</a:t>
            </a:r>
            <a:endParaRPr>
              <a:latin typeface="Roboto Condensed Light"/>
              <a:ea typeface="Roboto Condensed Light"/>
              <a:cs typeface="Roboto Condensed Light"/>
              <a:sym typeface="Roboto Condensed Light"/>
            </a:endParaRPr>
          </a:p>
        </p:txBody>
      </p:sp>
      <p:sp>
        <p:nvSpPr>
          <p:cNvPr id="280" name="Google Shape;280;p37"/>
          <p:cNvSpPr txBox="1"/>
          <p:nvPr/>
        </p:nvSpPr>
        <p:spPr>
          <a:xfrm>
            <a:off x="3739725" y="3882775"/>
            <a:ext cx="719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Condensed Light"/>
                <a:ea typeface="Roboto Condensed Light"/>
                <a:cs typeface="Roboto Condensed Light"/>
                <a:sym typeface="Roboto Condensed Light"/>
              </a:rPr>
              <a:t>No Target</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8"/>
          <p:cNvSpPr txBox="1"/>
          <p:nvPr>
            <p:ph type="ctrTitle"/>
          </p:nvPr>
        </p:nvSpPr>
        <p:spPr>
          <a:xfrm flipH="1">
            <a:off x="307300" y="3432525"/>
            <a:ext cx="59058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Feasibility, Sophistication, and Novelty</a:t>
            </a:r>
            <a:endParaRPr/>
          </a:p>
        </p:txBody>
      </p:sp>
      <p:sp>
        <p:nvSpPr>
          <p:cNvPr id="286" name="Google Shape;286;p38"/>
          <p:cNvSpPr txBox="1"/>
          <p:nvPr>
            <p:ph idx="2" type="title"/>
          </p:nvPr>
        </p:nvSpPr>
        <p:spPr>
          <a:xfrm flipH="1">
            <a:off x="385579" y="243590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287" name="Google Shape;287;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b="1" lang="en" sz="1700">
                <a:latin typeface="Roboto Condensed"/>
                <a:ea typeface="Roboto Condensed"/>
                <a:cs typeface="Roboto Condensed"/>
                <a:sym typeface="Roboto Condensed"/>
              </a:rPr>
              <a:t>‹#›</a:t>
            </a:fld>
            <a:endParaRPr b="1" sz="1700">
              <a:latin typeface="Roboto Condensed"/>
              <a:ea typeface="Roboto Condensed"/>
              <a:cs typeface="Roboto Condensed"/>
              <a:sym typeface="Roboto Condense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 Newsletter Blue variant by Slidesgo">
  <a:themeElements>
    <a:clrScheme name="Simple Light">
      <a:dk1>
        <a:srgbClr val="FFFFFF"/>
      </a:dk1>
      <a:lt1>
        <a:srgbClr val="0A3455"/>
      </a:lt1>
      <a:dk2>
        <a:srgbClr val="6EBDC4"/>
      </a:dk2>
      <a:lt2>
        <a:srgbClr val="416D90"/>
      </a:lt2>
      <a:accent1>
        <a:srgbClr val="B4EBF0"/>
      </a:accent1>
      <a:accent2>
        <a:srgbClr val="7CC5CC"/>
      </a:accent2>
      <a:accent3>
        <a:srgbClr val="61A6B5"/>
      </a:accent3>
      <a:accent4>
        <a:srgbClr val="548FA6"/>
      </a:accent4>
      <a:accent5>
        <a:srgbClr val="2E5F80"/>
      </a:accent5>
      <a:accent6>
        <a:srgbClr val="17436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